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640" r:id="rId2"/>
    <p:sldId id="1599" r:id="rId3"/>
    <p:sldId id="1612" r:id="rId4"/>
    <p:sldId id="268" r:id="rId5"/>
    <p:sldId id="279" r:id="rId6"/>
    <p:sldId id="273" r:id="rId7"/>
    <p:sldId id="269" r:id="rId8"/>
    <p:sldId id="488" r:id="rId9"/>
    <p:sldId id="453" r:id="rId10"/>
    <p:sldId id="330" r:id="rId11"/>
    <p:sldId id="374" r:id="rId12"/>
    <p:sldId id="1613" r:id="rId13"/>
    <p:sldId id="1509" r:id="rId14"/>
    <p:sldId id="1511" r:id="rId15"/>
    <p:sldId id="1616" r:id="rId16"/>
    <p:sldId id="1615" r:id="rId17"/>
  </p:sldIdLst>
  <p:sldSz cx="9144000" cy="6858000" type="screen4x3"/>
  <p:notesSz cx="6888163" cy="100203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3604"/>
    <a:srgbClr val="000000"/>
    <a:srgbClr val="DCD9D8"/>
    <a:srgbClr val="695F6F"/>
    <a:srgbClr val="7093D2"/>
    <a:srgbClr val="D9E2F3"/>
    <a:srgbClr val="D78FA3"/>
    <a:srgbClr val="477CB4"/>
    <a:srgbClr val="E579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8674" autoAdjust="0"/>
    <p:restoredTop sz="94812" autoAdjust="0"/>
  </p:normalViewPr>
  <p:slideViewPr>
    <p:cSldViewPr>
      <p:cViewPr>
        <p:scale>
          <a:sx n="100" d="100"/>
          <a:sy n="100" d="100"/>
        </p:scale>
        <p:origin x="-2814" y="-462"/>
      </p:cViewPr>
      <p:guideLst>
        <p:guide orient="horz" pos="2160"/>
        <p:guide pos="2880"/>
      </p:guideLst>
    </p:cSldViewPr>
  </p:slideViewPr>
  <p:outlineViewPr>
    <p:cViewPr>
      <p:scale>
        <a:sx n="33" d="100"/>
        <a:sy n="33" d="100"/>
      </p:scale>
      <p:origin x="0" y="2792"/>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8EB25CBA-FC1F-4E26-B2B1-72E3D9924920}"/>
              </a:ext>
            </a:extLst>
          </p:cNvPr>
          <p:cNvSpPr>
            <a:spLocks noGrp="1" noChangeArrowheads="1"/>
          </p:cNvSpPr>
          <p:nvPr>
            <p:ph type="hdr" sz="quarter"/>
          </p:nvPr>
        </p:nvSpPr>
        <p:spPr bwMode="auto">
          <a:xfrm>
            <a:off x="0" y="0"/>
            <a:ext cx="2984871" cy="501015"/>
          </a:xfrm>
          <a:prstGeom prst="rect">
            <a:avLst/>
          </a:prstGeom>
          <a:noFill/>
          <a:ln>
            <a:noFill/>
          </a:ln>
          <a:effectLst/>
        </p:spPr>
        <p:txBody>
          <a:bodyPr vert="horz" wrap="square" lIns="96616" tIns="48308" rIns="96616" bIns="48308" numCol="1" anchor="t" anchorCtr="0" compatLnSpc="1">
            <a:prstTxWarp prst="textNoShape">
              <a:avLst/>
            </a:prstTxWarp>
          </a:bodyPr>
          <a:lstStyle>
            <a:lvl1pPr eaLnBrk="1" hangingPunct="1">
              <a:defRPr sz="1300">
                <a:latin typeface="Arial" charset="0"/>
                <a:ea typeface="ＭＳ Ｐゴシック" charset="0"/>
                <a:cs typeface="+mn-cs"/>
              </a:defRPr>
            </a:lvl1pPr>
          </a:lstStyle>
          <a:p>
            <a:pPr>
              <a:defRPr/>
            </a:pPr>
            <a:endParaRPr lang="it-IT"/>
          </a:p>
        </p:txBody>
      </p:sp>
      <p:sp>
        <p:nvSpPr>
          <p:cNvPr id="4099" name="Rectangle 3">
            <a:extLst>
              <a:ext uri="{FF2B5EF4-FFF2-40B4-BE49-F238E27FC236}">
                <a16:creationId xmlns="" xmlns:a16="http://schemas.microsoft.com/office/drawing/2014/main" id="{34F378AB-B482-4480-B5C0-163320C220C1}"/>
              </a:ext>
            </a:extLst>
          </p:cNvPr>
          <p:cNvSpPr>
            <a:spLocks noGrp="1" noChangeArrowheads="1"/>
          </p:cNvSpPr>
          <p:nvPr>
            <p:ph type="dt" idx="1"/>
          </p:nvPr>
        </p:nvSpPr>
        <p:spPr bwMode="auto">
          <a:xfrm>
            <a:off x="3901698" y="0"/>
            <a:ext cx="2984871" cy="501015"/>
          </a:xfrm>
          <a:prstGeom prst="rect">
            <a:avLst/>
          </a:prstGeom>
          <a:noFill/>
          <a:ln>
            <a:noFill/>
          </a:ln>
          <a:effectLst/>
        </p:spPr>
        <p:txBody>
          <a:bodyPr vert="horz" wrap="square" lIns="96616" tIns="48308" rIns="96616" bIns="48308" numCol="1" anchor="t" anchorCtr="0" compatLnSpc="1">
            <a:prstTxWarp prst="textNoShape">
              <a:avLst/>
            </a:prstTxWarp>
          </a:bodyPr>
          <a:lstStyle>
            <a:lvl1pPr algn="r" eaLnBrk="1" hangingPunct="1">
              <a:defRPr sz="1300">
                <a:latin typeface="Arial" charset="0"/>
                <a:ea typeface="ＭＳ Ｐゴシック" charset="0"/>
                <a:cs typeface="+mn-cs"/>
              </a:defRPr>
            </a:lvl1pPr>
          </a:lstStyle>
          <a:p>
            <a:pPr>
              <a:defRPr/>
            </a:pPr>
            <a:endParaRPr lang="it-IT"/>
          </a:p>
        </p:txBody>
      </p:sp>
      <p:sp>
        <p:nvSpPr>
          <p:cNvPr id="3076" name="Rectangle 4">
            <a:extLst>
              <a:ext uri="{FF2B5EF4-FFF2-40B4-BE49-F238E27FC236}">
                <a16:creationId xmlns="" xmlns:a16="http://schemas.microsoft.com/office/drawing/2014/main" id="{0EED2125-F6D7-425F-B6C1-57D8A73CECAB}"/>
              </a:ext>
            </a:extLst>
          </p:cNvPr>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 xmlns:a16="http://schemas.microsoft.com/office/drawing/2014/main" id="{58456EE3-6395-4136-83AD-4C0F8445EAE4}"/>
              </a:ext>
            </a:extLst>
          </p:cNvPr>
          <p:cNvSpPr>
            <a:spLocks noGrp="1" noChangeArrowheads="1"/>
          </p:cNvSpPr>
          <p:nvPr>
            <p:ph type="body" sz="quarter" idx="3"/>
          </p:nvPr>
        </p:nvSpPr>
        <p:spPr bwMode="auto">
          <a:xfrm>
            <a:off x="688817" y="4759643"/>
            <a:ext cx="5510530" cy="4509135"/>
          </a:xfrm>
          <a:prstGeom prst="rect">
            <a:avLst/>
          </a:prstGeom>
          <a:noFill/>
          <a:ln>
            <a:noFill/>
          </a:ln>
          <a:effectLst/>
        </p:spPr>
        <p:txBody>
          <a:bodyPr vert="horz" wrap="square" lIns="96616" tIns="48308" rIns="96616" bIns="48308"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 xmlns:a16="http://schemas.microsoft.com/office/drawing/2014/main" id="{28CAA916-2877-43F3-94D1-5D78F8CD0492}"/>
              </a:ext>
            </a:extLst>
          </p:cNvPr>
          <p:cNvSpPr>
            <a:spLocks noGrp="1" noChangeArrowheads="1"/>
          </p:cNvSpPr>
          <p:nvPr>
            <p:ph type="ftr" sz="quarter" idx="4"/>
          </p:nvPr>
        </p:nvSpPr>
        <p:spPr bwMode="auto">
          <a:xfrm>
            <a:off x="0" y="9517546"/>
            <a:ext cx="2984871" cy="501015"/>
          </a:xfrm>
          <a:prstGeom prst="rect">
            <a:avLst/>
          </a:prstGeom>
          <a:noFill/>
          <a:ln>
            <a:noFill/>
          </a:ln>
          <a:effectLst/>
        </p:spPr>
        <p:txBody>
          <a:bodyPr vert="horz" wrap="square" lIns="96616" tIns="48308" rIns="96616" bIns="48308" numCol="1" anchor="b" anchorCtr="0" compatLnSpc="1">
            <a:prstTxWarp prst="textNoShape">
              <a:avLst/>
            </a:prstTxWarp>
          </a:bodyPr>
          <a:lstStyle>
            <a:lvl1pPr eaLnBrk="1" hangingPunct="1">
              <a:defRPr sz="1300">
                <a:latin typeface="Arial" charset="0"/>
                <a:ea typeface="ＭＳ Ｐゴシック" charset="0"/>
                <a:cs typeface="+mn-cs"/>
              </a:defRPr>
            </a:lvl1pPr>
          </a:lstStyle>
          <a:p>
            <a:pPr>
              <a:defRPr/>
            </a:pPr>
            <a:endParaRPr lang="it-IT"/>
          </a:p>
        </p:txBody>
      </p:sp>
      <p:sp>
        <p:nvSpPr>
          <p:cNvPr id="4103" name="Rectangle 7">
            <a:extLst>
              <a:ext uri="{FF2B5EF4-FFF2-40B4-BE49-F238E27FC236}">
                <a16:creationId xmlns="" xmlns:a16="http://schemas.microsoft.com/office/drawing/2014/main" id="{F7CB0E90-813D-4660-BD8E-A2EC01D0335F}"/>
              </a:ext>
            </a:extLst>
          </p:cNvPr>
          <p:cNvSpPr>
            <a:spLocks noGrp="1" noChangeArrowheads="1"/>
          </p:cNvSpPr>
          <p:nvPr>
            <p:ph type="sldNum" sz="quarter" idx="5"/>
          </p:nvPr>
        </p:nvSpPr>
        <p:spPr bwMode="auto">
          <a:xfrm>
            <a:off x="3901698" y="9517546"/>
            <a:ext cx="2984871" cy="501015"/>
          </a:xfrm>
          <a:prstGeom prst="rect">
            <a:avLst/>
          </a:prstGeom>
          <a:noFill/>
          <a:ln>
            <a:noFill/>
          </a:ln>
          <a:effectLst/>
        </p:spPr>
        <p:txBody>
          <a:bodyPr vert="horz" wrap="square" lIns="96616" tIns="48308" rIns="96616" bIns="48308" numCol="1" anchor="b" anchorCtr="0" compatLnSpc="1">
            <a:prstTxWarp prst="textNoShape">
              <a:avLst/>
            </a:prstTxWarp>
          </a:bodyPr>
          <a:lstStyle>
            <a:lvl1pPr algn="r" eaLnBrk="1" hangingPunct="1">
              <a:defRPr sz="1300"/>
            </a:lvl1pPr>
          </a:lstStyle>
          <a:p>
            <a:pPr>
              <a:defRPr/>
            </a:pPr>
            <a:fld id="{C7EF15C0-4FA8-4817-8143-7EAA1D83D291}" type="slidenum">
              <a:rPr lang="it-IT" altLang="it-IT"/>
              <a:pPr>
                <a:defRPr/>
              </a:pPr>
              <a:t>‹N›</a:t>
            </a:fld>
            <a:endParaRPr lang="it-IT" altLang="it-IT"/>
          </a:p>
        </p:txBody>
      </p:sp>
    </p:spTree>
    <p:extLst>
      <p:ext uri="{BB962C8B-B14F-4D97-AF65-F5344CB8AC3E}">
        <p14:creationId xmlns:p14="http://schemas.microsoft.com/office/powerpoint/2010/main" val="126263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50041A9A-175A-4198-A55F-F11AC6EA82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799">
              <a:defRPr>
                <a:solidFill>
                  <a:schemeClr val="tx1"/>
                </a:solidFill>
                <a:latin typeface="Arial" panose="020B0604020202020204" pitchFamily="34" charset="0"/>
                <a:ea typeface="MS PGothic" panose="020B0600070205080204" pitchFamily="34" charset="-128"/>
              </a:defRPr>
            </a:lvl1pPr>
            <a:lvl2pPr marL="785001" indent="-301923" defTabSz="1014799">
              <a:defRPr>
                <a:solidFill>
                  <a:schemeClr val="tx1"/>
                </a:solidFill>
                <a:latin typeface="Arial" panose="020B0604020202020204" pitchFamily="34" charset="0"/>
                <a:ea typeface="MS PGothic" panose="020B0600070205080204" pitchFamily="34" charset="-128"/>
              </a:defRPr>
            </a:lvl2pPr>
            <a:lvl3pPr marL="1207694" indent="-241539" defTabSz="1014799">
              <a:defRPr>
                <a:solidFill>
                  <a:schemeClr val="tx1"/>
                </a:solidFill>
                <a:latin typeface="Arial" panose="020B0604020202020204" pitchFamily="34" charset="0"/>
                <a:ea typeface="MS PGothic" panose="020B0600070205080204" pitchFamily="34" charset="-128"/>
              </a:defRPr>
            </a:lvl3pPr>
            <a:lvl4pPr marL="1690771" indent="-241539" defTabSz="1014799">
              <a:defRPr>
                <a:solidFill>
                  <a:schemeClr val="tx1"/>
                </a:solidFill>
                <a:latin typeface="Arial" panose="020B0604020202020204" pitchFamily="34" charset="0"/>
                <a:ea typeface="MS PGothic" panose="020B0600070205080204" pitchFamily="34" charset="-128"/>
              </a:defRPr>
            </a:lvl4pPr>
            <a:lvl5pPr marL="2173849" indent="-241539" defTabSz="1014799">
              <a:defRPr>
                <a:solidFill>
                  <a:schemeClr val="tx1"/>
                </a:solidFill>
                <a:latin typeface="Arial" panose="020B0604020202020204" pitchFamily="34" charset="0"/>
                <a:ea typeface="MS PGothic" panose="020B0600070205080204" pitchFamily="34" charset="-128"/>
              </a:defRPr>
            </a:lvl5pPr>
            <a:lvl6pPr marL="2656926" indent="-241539" defTabSz="101479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140004" indent="-241539" defTabSz="101479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623081" indent="-241539" defTabSz="101479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4106159" indent="-241539" defTabSz="101479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72AB244-DF4E-444D-AF99-274462993844}" type="slidenum">
              <a:rPr lang="it-IT" altLang="it-IT" smtClean="0">
                <a:latin typeface="Times New Roman" panose="02020603050405020304" pitchFamily="18" charset="0"/>
              </a:rPr>
              <a:pPr/>
              <a:t>1</a:t>
            </a:fld>
            <a:endParaRPr lang="it-IT" altLang="it-IT">
              <a:latin typeface="Times New Roman" panose="02020603050405020304" pitchFamily="18" charset="0"/>
            </a:endParaRPr>
          </a:p>
        </p:txBody>
      </p:sp>
      <p:sp>
        <p:nvSpPr>
          <p:cNvPr id="5123" name="Rectangle 2">
            <a:extLst>
              <a:ext uri="{FF2B5EF4-FFF2-40B4-BE49-F238E27FC236}">
                <a16:creationId xmlns="" xmlns:a16="http://schemas.microsoft.com/office/drawing/2014/main" id="{C2B89ECE-32E7-4783-944A-3E0502CFD0F6}"/>
              </a:ext>
            </a:extLst>
          </p:cNvPr>
          <p:cNvSpPr>
            <a:spLocks noGrp="1" noRot="1" noChangeAspect="1" noChangeArrowheads="1" noTextEdit="1"/>
          </p:cNvSpPr>
          <p:nvPr>
            <p:ph type="sldImg"/>
          </p:nvPr>
        </p:nvSpPr>
        <p:spPr>
          <a:ln/>
        </p:spPr>
      </p:sp>
      <p:sp>
        <p:nvSpPr>
          <p:cNvPr id="71684" name="Rectangle 3">
            <a:extLst>
              <a:ext uri="{FF2B5EF4-FFF2-40B4-BE49-F238E27FC236}">
                <a16:creationId xmlns="" xmlns:a16="http://schemas.microsoft.com/office/drawing/2014/main" id="{44E9A15A-1877-43D1-8005-7A46E7611DC8}"/>
              </a:ext>
            </a:extLst>
          </p:cNvPr>
          <p:cNvSpPr>
            <a:spLocks noGrp="1" noChangeArrowheads="1"/>
          </p:cNvSpPr>
          <p:nvPr>
            <p:ph type="body" idx="1"/>
          </p:nvPr>
        </p:nvSpPr>
        <p:spPr/>
        <p:txBody>
          <a:bodyPr/>
          <a:lstStyle/>
          <a:p>
            <a:pPr>
              <a:defRPr/>
            </a:pPr>
            <a:endParaRPr lang="it-IT">
              <a:latin typeface="Times New Roman" charset="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 xmlns:a16="http://schemas.microsoft.com/office/drawing/2014/main" id="{0C7B04B0-6B91-4614-B0D8-D79DFBFD8F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ea typeface="MS PGothic" panose="020B0600070205080204" pitchFamily="34" charset="-128"/>
              </a:defRPr>
            </a:lvl1pPr>
            <a:lvl2pPr marL="785001" indent="-301923">
              <a:spcBef>
                <a:spcPct val="30000"/>
              </a:spcBef>
              <a:defRPr sz="1300">
                <a:solidFill>
                  <a:schemeClr val="tx1"/>
                </a:solidFill>
                <a:latin typeface="Arial" panose="020B0604020202020204" pitchFamily="34" charset="0"/>
                <a:ea typeface="MS PGothic" panose="020B0600070205080204" pitchFamily="34" charset="-128"/>
              </a:defRPr>
            </a:lvl2pPr>
            <a:lvl3pPr marL="1207694" indent="-241539">
              <a:spcBef>
                <a:spcPct val="30000"/>
              </a:spcBef>
              <a:defRPr sz="1300">
                <a:solidFill>
                  <a:schemeClr val="tx1"/>
                </a:solidFill>
                <a:latin typeface="Arial" panose="020B0604020202020204" pitchFamily="34" charset="0"/>
                <a:ea typeface="MS PGothic" panose="020B0600070205080204" pitchFamily="34" charset="-128"/>
              </a:defRPr>
            </a:lvl3pPr>
            <a:lvl4pPr marL="1690771" indent="-241539">
              <a:spcBef>
                <a:spcPct val="30000"/>
              </a:spcBef>
              <a:defRPr sz="1300">
                <a:solidFill>
                  <a:schemeClr val="tx1"/>
                </a:solidFill>
                <a:latin typeface="Arial" panose="020B0604020202020204" pitchFamily="34" charset="0"/>
                <a:ea typeface="MS PGothic" panose="020B0600070205080204" pitchFamily="34" charset="-128"/>
              </a:defRPr>
            </a:lvl4pPr>
            <a:lvl5pPr marL="2173849" indent="-241539">
              <a:spcBef>
                <a:spcPct val="30000"/>
              </a:spcBef>
              <a:defRPr sz="1300">
                <a:solidFill>
                  <a:schemeClr val="tx1"/>
                </a:solidFill>
                <a:latin typeface="Arial" panose="020B0604020202020204" pitchFamily="34" charset="0"/>
                <a:ea typeface="MS PGothic" panose="020B0600070205080204" pitchFamily="34" charset="-128"/>
              </a:defRPr>
            </a:lvl5pPr>
            <a:lvl6pPr marL="2656926" indent="-241539" eaLnBrk="0" fontAlgn="base" hangingPunct="0">
              <a:spcBef>
                <a:spcPct val="30000"/>
              </a:spcBef>
              <a:spcAft>
                <a:spcPct val="0"/>
              </a:spcAft>
              <a:defRPr sz="1300">
                <a:solidFill>
                  <a:schemeClr val="tx1"/>
                </a:solidFill>
                <a:latin typeface="Arial" panose="020B0604020202020204" pitchFamily="34" charset="0"/>
                <a:ea typeface="MS PGothic" panose="020B0600070205080204" pitchFamily="34" charset="-128"/>
              </a:defRPr>
            </a:lvl6pPr>
            <a:lvl7pPr marL="3140004" indent="-241539" eaLnBrk="0" fontAlgn="base" hangingPunct="0">
              <a:spcBef>
                <a:spcPct val="30000"/>
              </a:spcBef>
              <a:spcAft>
                <a:spcPct val="0"/>
              </a:spcAft>
              <a:defRPr sz="1300">
                <a:solidFill>
                  <a:schemeClr val="tx1"/>
                </a:solidFill>
                <a:latin typeface="Arial" panose="020B0604020202020204" pitchFamily="34" charset="0"/>
                <a:ea typeface="MS PGothic" panose="020B0600070205080204" pitchFamily="34" charset="-128"/>
              </a:defRPr>
            </a:lvl7pPr>
            <a:lvl8pPr marL="3623081" indent="-241539" eaLnBrk="0" fontAlgn="base" hangingPunct="0">
              <a:spcBef>
                <a:spcPct val="30000"/>
              </a:spcBef>
              <a:spcAft>
                <a:spcPct val="0"/>
              </a:spcAft>
              <a:defRPr sz="1300">
                <a:solidFill>
                  <a:schemeClr val="tx1"/>
                </a:solidFill>
                <a:latin typeface="Arial" panose="020B0604020202020204" pitchFamily="34" charset="0"/>
                <a:ea typeface="MS PGothic" panose="020B0600070205080204" pitchFamily="34" charset="-128"/>
              </a:defRPr>
            </a:lvl8pPr>
            <a:lvl9pPr marL="4106159" indent="-241539" eaLnBrk="0" fontAlgn="base" hangingPunct="0">
              <a:spcBef>
                <a:spcPct val="30000"/>
              </a:spcBef>
              <a:spcAft>
                <a:spcPct val="0"/>
              </a:spcAft>
              <a:defRPr sz="1300">
                <a:solidFill>
                  <a:schemeClr val="tx1"/>
                </a:solidFill>
                <a:latin typeface="Arial" panose="020B0604020202020204" pitchFamily="34" charset="0"/>
                <a:ea typeface="MS PGothic" panose="020B0600070205080204" pitchFamily="34" charset="-128"/>
              </a:defRPr>
            </a:lvl9pPr>
          </a:lstStyle>
          <a:p>
            <a:pPr>
              <a:spcBef>
                <a:spcPct val="0"/>
              </a:spcBef>
            </a:pPr>
            <a:fld id="{EE2DE70E-9BD3-4B48-B173-FD5CE28A18AB}" type="slidenum">
              <a:rPr lang="it-IT" altLang="it-IT" smtClean="0">
                <a:solidFill>
                  <a:srgbClr val="000000"/>
                </a:solidFill>
                <a:latin typeface="Times New Roman" panose="02020603050405020304" pitchFamily="18" charset="0"/>
              </a:rPr>
              <a:pPr>
                <a:spcBef>
                  <a:spcPct val="0"/>
                </a:spcBef>
              </a:pPr>
              <a:t>5</a:t>
            </a:fld>
            <a:endParaRPr lang="it-IT" altLang="it-IT">
              <a:solidFill>
                <a:srgbClr val="000000"/>
              </a:solidFill>
              <a:latin typeface="Times New Roman" panose="02020603050405020304" pitchFamily="18" charset="0"/>
            </a:endParaRPr>
          </a:p>
        </p:txBody>
      </p:sp>
      <p:sp>
        <p:nvSpPr>
          <p:cNvPr id="13315" name="Rectangle 2">
            <a:extLst>
              <a:ext uri="{FF2B5EF4-FFF2-40B4-BE49-F238E27FC236}">
                <a16:creationId xmlns="" xmlns:a16="http://schemas.microsoft.com/office/drawing/2014/main" id="{4345D4A5-2EE1-4B2D-A094-2E4731D15D74}"/>
              </a:ext>
            </a:extLst>
          </p:cNvPr>
          <p:cNvSpPr>
            <a:spLocks noGrp="1" noRot="1" noChangeAspect="1" noChangeArrowheads="1" noTextEdit="1"/>
          </p:cNvSpPr>
          <p:nvPr>
            <p:ph type="sldImg"/>
          </p:nvPr>
        </p:nvSpPr>
        <p:spPr>
          <a:ln/>
        </p:spPr>
      </p:sp>
      <p:sp>
        <p:nvSpPr>
          <p:cNvPr id="13316" name="Rectangle 3">
            <a:extLst>
              <a:ext uri="{FF2B5EF4-FFF2-40B4-BE49-F238E27FC236}">
                <a16:creationId xmlns="" xmlns:a16="http://schemas.microsoft.com/office/drawing/2014/main" id="{3EBA3DD1-234A-4D71-8156-7740A90CC6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a:extLst>
              <a:ext uri="{FF2B5EF4-FFF2-40B4-BE49-F238E27FC236}">
                <a16:creationId xmlns="" xmlns:a16="http://schemas.microsoft.com/office/drawing/2014/main" id="{8BBD5A84-5D61-4F80-8480-7ECBC2027329}"/>
              </a:ext>
            </a:extLst>
          </p:cNvPr>
          <p:cNvSpPr>
            <a:spLocks noGrp="1" noRot="1" noChangeAspect="1" noChangeArrowheads="1" noTextEdit="1"/>
          </p:cNvSpPr>
          <p:nvPr>
            <p:ph type="sldImg"/>
          </p:nvPr>
        </p:nvSpPr>
        <p:spPr>
          <a:ln/>
        </p:spPr>
      </p:sp>
      <p:sp>
        <p:nvSpPr>
          <p:cNvPr id="22531" name="Segnaposto note 2">
            <a:extLst>
              <a:ext uri="{FF2B5EF4-FFF2-40B4-BE49-F238E27FC236}">
                <a16:creationId xmlns="" xmlns:a16="http://schemas.microsoft.com/office/drawing/2014/main" id="{B677C720-1253-4EDA-A72D-7E15EFE6D3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latin typeface="Arial" panose="020B0604020202020204" pitchFamily="34" charset="0"/>
              </a:rPr>
              <a:t>The health benefits of the traditional Mediterranean diet have been tested over the year in hundred of studies that consistently show that people who follow a diet resembling that model have a longer lifespan, has shown in this slide that reports a 20% lower rate of mortality in those implementing at least two of the features of the mediterranean diet. Other studies have shown that this type of diet is also associated with a lower risk of diabetes, cardiovascular disease and cancer. Even cognitive decline or chronic digestive diseases occurr less frequently in people following such a diet. This finding has been reproduced in different countries and in various ethnic group and therefore cannot be ascribed to genetics</a:t>
            </a:r>
          </a:p>
        </p:txBody>
      </p:sp>
      <p:sp>
        <p:nvSpPr>
          <p:cNvPr id="4" name="Segnaposto numero diapositiva 3">
            <a:extLst>
              <a:ext uri="{FF2B5EF4-FFF2-40B4-BE49-F238E27FC236}">
                <a16:creationId xmlns="" xmlns:a16="http://schemas.microsoft.com/office/drawing/2014/main" id="{0020479D-5164-4D9D-8D76-10F2C28808D4}"/>
              </a:ext>
            </a:extLst>
          </p:cNvPr>
          <p:cNvSpPr>
            <a:spLocks noGrp="1"/>
          </p:cNvSpPr>
          <p:nvPr>
            <p:ph type="sldNum" sz="quarter" idx="5"/>
          </p:nvPr>
        </p:nvSpPr>
        <p:spPr/>
        <p:txBody>
          <a:bodyPr/>
          <a:lstStyle/>
          <a:p>
            <a:pPr fontAlgn="auto">
              <a:spcBef>
                <a:spcPts val="0"/>
              </a:spcBef>
              <a:spcAft>
                <a:spcPts val="0"/>
              </a:spcAft>
              <a:defRPr/>
            </a:pPr>
            <a:fld id="{C183C0D3-A7EB-41AD-90CB-3367AE9132FE}" type="slidenum">
              <a:rPr lang="it-IT" smtClean="0">
                <a:solidFill>
                  <a:prstClr val="black"/>
                </a:solidFill>
                <a:latin typeface="Calibri" panose="020F0502020204030204"/>
                <a:ea typeface="+mn-ea"/>
              </a:rPr>
              <a:pPr fontAlgn="auto">
                <a:spcBef>
                  <a:spcPts val="0"/>
                </a:spcBef>
                <a:spcAft>
                  <a:spcPts val="0"/>
                </a:spcAft>
                <a:defRPr/>
              </a:pPr>
              <a:t>11</a:t>
            </a:fld>
            <a:endParaRPr lang="it-IT">
              <a:solidFill>
                <a:prstClr val="black"/>
              </a:solidFill>
              <a:latin typeface="Calibri" panose="020F0502020204030204"/>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 xmlns:a16="http://schemas.microsoft.com/office/drawing/2014/main" id="{1E61221A-3AD3-4BE5-9C99-7DAA038CAD2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 xmlns:a16="http://schemas.microsoft.com/office/drawing/2014/main" id="{C4D700A9-B721-42BB-BFF1-AE32494941E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 xmlns:a16="http://schemas.microsoft.com/office/drawing/2014/main" id="{B0839385-4DD9-45A2-B534-BBAC5D22D60E}"/>
              </a:ext>
            </a:extLst>
          </p:cNvPr>
          <p:cNvSpPr>
            <a:spLocks noGrp="1" noChangeArrowheads="1"/>
          </p:cNvSpPr>
          <p:nvPr>
            <p:ph type="sldNum" sz="quarter" idx="12"/>
          </p:nvPr>
        </p:nvSpPr>
        <p:spPr>
          <a:ln/>
        </p:spPr>
        <p:txBody>
          <a:bodyPr/>
          <a:lstStyle>
            <a:lvl1pPr>
              <a:defRPr/>
            </a:lvl1pPr>
          </a:lstStyle>
          <a:p>
            <a:pPr>
              <a:defRPr/>
            </a:pPr>
            <a:fld id="{713B3E0F-56FF-4F09-B41A-68DEDD255A5E}" type="slidenum">
              <a:rPr lang="it-IT" altLang="it-IT"/>
              <a:pPr>
                <a:defRPr/>
              </a:pPr>
              <a:t>‹N›</a:t>
            </a:fld>
            <a:endParaRPr lang="it-IT" altLang="it-IT"/>
          </a:p>
        </p:txBody>
      </p:sp>
    </p:spTree>
    <p:extLst>
      <p:ext uri="{BB962C8B-B14F-4D97-AF65-F5344CB8AC3E}">
        <p14:creationId xmlns:p14="http://schemas.microsoft.com/office/powerpoint/2010/main" val="61861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ED69DAA1-DD34-46E3-AB3B-512EE94225E3}"/>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 xmlns:a16="http://schemas.microsoft.com/office/drawing/2014/main" id="{DD207F65-1971-481D-BA69-3EAEA749E50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 xmlns:a16="http://schemas.microsoft.com/office/drawing/2014/main" id="{1308F8B7-FD64-4E23-8771-34CD58E176BA}"/>
              </a:ext>
            </a:extLst>
          </p:cNvPr>
          <p:cNvSpPr>
            <a:spLocks noGrp="1" noChangeArrowheads="1"/>
          </p:cNvSpPr>
          <p:nvPr>
            <p:ph type="sldNum" sz="quarter" idx="12"/>
          </p:nvPr>
        </p:nvSpPr>
        <p:spPr>
          <a:ln/>
        </p:spPr>
        <p:txBody>
          <a:bodyPr/>
          <a:lstStyle>
            <a:lvl1pPr>
              <a:defRPr/>
            </a:lvl1pPr>
          </a:lstStyle>
          <a:p>
            <a:pPr>
              <a:defRPr/>
            </a:pPr>
            <a:fld id="{F51B7C9C-7A1F-41EF-9C33-A1C7589160A1}" type="slidenum">
              <a:rPr lang="it-IT" altLang="it-IT"/>
              <a:pPr>
                <a:defRPr/>
              </a:pPr>
              <a:t>‹N›</a:t>
            </a:fld>
            <a:endParaRPr lang="it-IT" altLang="it-IT"/>
          </a:p>
        </p:txBody>
      </p:sp>
    </p:spTree>
    <p:extLst>
      <p:ext uri="{BB962C8B-B14F-4D97-AF65-F5344CB8AC3E}">
        <p14:creationId xmlns:p14="http://schemas.microsoft.com/office/powerpoint/2010/main" val="48500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5416EC0F-8931-4F60-9CDB-FA33A4AF877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 xmlns:a16="http://schemas.microsoft.com/office/drawing/2014/main" id="{9DB03312-1DB0-43AB-A8C9-ABBA10C839B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 xmlns:a16="http://schemas.microsoft.com/office/drawing/2014/main" id="{BD960F8C-8158-4CA4-80DA-E4B98455D982}"/>
              </a:ext>
            </a:extLst>
          </p:cNvPr>
          <p:cNvSpPr>
            <a:spLocks noGrp="1" noChangeArrowheads="1"/>
          </p:cNvSpPr>
          <p:nvPr>
            <p:ph type="sldNum" sz="quarter" idx="12"/>
          </p:nvPr>
        </p:nvSpPr>
        <p:spPr>
          <a:ln/>
        </p:spPr>
        <p:txBody>
          <a:bodyPr/>
          <a:lstStyle>
            <a:lvl1pPr>
              <a:defRPr/>
            </a:lvl1pPr>
          </a:lstStyle>
          <a:p>
            <a:pPr>
              <a:defRPr/>
            </a:pPr>
            <a:fld id="{E646CF71-ADF1-4521-A707-58347F98AC2A}" type="slidenum">
              <a:rPr lang="it-IT" altLang="it-IT"/>
              <a:pPr>
                <a:defRPr/>
              </a:pPr>
              <a:t>‹N›</a:t>
            </a:fld>
            <a:endParaRPr lang="it-IT" altLang="it-IT"/>
          </a:p>
        </p:txBody>
      </p:sp>
    </p:spTree>
    <p:extLst>
      <p:ext uri="{BB962C8B-B14F-4D97-AF65-F5344CB8AC3E}">
        <p14:creationId xmlns:p14="http://schemas.microsoft.com/office/powerpoint/2010/main" val="1827930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 xmlns:a16="http://schemas.microsoft.com/office/drawing/2014/main" id="{DB7BC3C7-C439-4829-88CB-8DB022DE3C5D}"/>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 xmlns:a16="http://schemas.microsoft.com/office/drawing/2014/main" id="{C912A773-4F80-45D5-9AFD-6F7E830B28D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 xmlns:a16="http://schemas.microsoft.com/office/drawing/2014/main" id="{E0BEA15C-32DE-4715-B749-1B95C05B795D}"/>
              </a:ext>
            </a:extLst>
          </p:cNvPr>
          <p:cNvSpPr>
            <a:spLocks noGrp="1" noChangeArrowheads="1"/>
          </p:cNvSpPr>
          <p:nvPr>
            <p:ph type="sldNum" sz="quarter" idx="12"/>
          </p:nvPr>
        </p:nvSpPr>
        <p:spPr>
          <a:ln/>
        </p:spPr>
        <p:txBody>
          <a:bodyPr/>
          <a:lstStyle>
            <a:lvl1pPr>
              <a:defRPr/>
            </a:lvl1pPr>
          </a:lstStyle>
          <a:p>
            <a:pPr>
              <a:defRPr/>
            </a:pPr>
            <a:fld id="{9EB966DC-35BD-47A9-A447-6C325D323FC6}" type="slidenum">
              <a:rPr lang="it-IT" altLang="it-IT"/>
              <a:pPr>
                <a:defRPr/>
              </a:pPr>
              <a:t>‹N›</a:t>
            </a:fld>
            <a:endParaRPr lang="it-IT" altLang="it-IT"/>
          </a:p>
        </p:txBody>
      </p:sp>
    </p:spTree>
    <p:extLst>
      <p:ext uri="{BB962C8B-B14F-4D97-AF65-F5344CB8AC3E}">
        <p14:creationId xmlns:p14="http://schemas.microsoft.com/office/powerpoint/2010/main" val="311313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2667"/>
              </a:lnSpc>
              <a:defRPr sz="2489" b="1" baseline="0">
                <a:effectLst/>
              </a:defRPr>
            </a:lvl1pPr>
          </a:lstStyle>
          <a:p>
            <a:r>
              <a:rPr lang="it-IT"/>
              <a:t>Fare clic per modificare lo stile del titolo dello schema</a:t>
            </a:r>
            <a:endParaRPr lang="en-US"/>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133" b="1" baseline="0">
                <a:solidFill>
                  <a:schemeClr val="bg2"/>
                </a:solidFill>
              </a:defRPr>
            </a:lvl1pPr>
            <a:lvl2pPr>
              <a:buClr>
                <a:schemeClr val="tx1"/>
              </a:buClr>
              <a:buSzPct val="100000"/>
              <a:buFont typeface="Wingdings" pitchFamily="2" charset="2"/>
              <a:buChar char="§"/>
              <a:defRPr sz="1778">
                <a:solidFill>
                  <a:schemeClr val="bg2"/>
                </a:solidFill>
              </a:defRPr>
            </a:lvl2pPr>
            <a:lvl3pPr>
              <a:buClr>
                <a:schemeClr val="tx1"/>
              </a:buClr>
              <a:buSzPct val="100000"/>
              <a:buFont typeface="Arial" pitchFamily="34" charset="0"/>
              <a:buChar char="•"/>
              <a:defRPr sz="1600">
                <a:solidFill>
                  <a:schemeClr val="bg2"/>
                </a:solidFill>
              </a:defRPr>
            </a:lvl3pPr>
            <a:lvl4pPr>
              <a:buClr>
                <a:schemeClr val="tx1"/>
              </a:buClr>
              <a:buSzPct val="70000"/>
              <a:buFont typeface="Courier New" pitchFamily="49" charset="0"/>
              <a:buChar char="o"/>
              <a:defRPr sz="1600" baseline="0">
                <a:solidFill>
                  <a:schemeClr val="bg2"/>
                </a:solidFill>
              </a:defRPr>
            </a:lvl4pPr>
            <a:lvl5pPr>
              <a:buClr>
                <a:schemeClr val="tx1"/>
              </a:buClr>
              <a:buSzPct val="70000"/>
              <a:buFont typeface="Arial" pitchFamily="34" charset="0"/>
              <a:buChar char="•"/>
              <a:defRPr sz="1600">
                <a:solidFill>
                  <a:schemeClr val="bg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978">
                <a:solidFill>
                  <a:schemeClr val="tx1"/>
                </a:solidFill>
              </a:defRPr>
            </a:lvl1pPr>
          </a:lstStyle>
          <a:p>
            <a:pPr lvl="0"/>
            <a:r>
              <a:rPr lang="it-IT"/>
              <a:t>Fare clic per modificare gli stili del testo dello schema</a:t>
            </a:r>
          </a:p>
        </p:txBody>
      </p:sp>
    </p:spTree>
    <p:extLst>
      <p:ext uri="{BB962C8B-B14F-4D97-AF65-F5344CB8AC3E}">
        <p14:creationId xmlns:p14="http://schemas.microsoft.com/office/powerpoint/2010/main" val="35356254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A80D2F80-557C-479A-BDF2-4941E5F6208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 xmlns:a16="http://schemas.microsoft.com/office/drawing/2014/main" id="{FD0489FF-3B15-4006-94E3-AF5399E1B20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 xmlns:a16="http://schemas.microsoft.com/office/drawing/2014/main" id="{35CE4046-6D1E-4009-89D1-7B2D55A06F06}"/>
              </a:ext>
            </a:extLst>
          </p:cNvPr>
          <p:cNvSpPr>
            <a:spLocks noGrp="1" noChangeArrowheads="1"/>
          </p:cNvSpPr>
          <p:nvPr>
            <p:ph type="sldNum" sz="quarter" idx="12"/>
          </p:nvPr>
        </p:nvSpPr>
        <p:spPr>
          <a:ln/>
        </p:spPr>
        <p:txBody>
          <a:bodyPr/>
          <a:lstStyle>
            <a:lvl1pPr>
              <a:defRPr/>
            </a:lvl1pPr>
          </a:lstStyle>
          <a:p>
            <a:pPr>
              <a:defRPr/>
            </a:pPr>
            <a:fld id="{850C0DC9-9F65-450E-B659-CADEED555A1E}" type="slidenum">
              <a:rPr lang="it-IT" altLang="it-IT"/>
              <a:pPr>
                <a:defRPr/>
              </a:pPr>
              <a:t>‹N›</a:t>
            </a:fld>
            <a:endParaRPr lang="it-IT" altLang="it-IT"/>
          </a:p>
        </p:txBody>
      </p:sp>
    </p:spTree>
    <p:extLst>
      <p:ext uri="{BB962C8B-B14F-4D97-AF65-F5344CB8AC3E}">
        <p14:creationId xmlns:p14="http://schemas.microsoft.com/office/powerpoint/2010/main" val="222861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a:extLst>
              <a:ext uri="{FF2B5EF4-FFF2-40B4-BE49-F238E27FC236}">
                <a16:creationId xmlns="" xmlns:a16="http://schemas.microsoft.com/office/drawing/2014/main" id="{0A07EFB5-4B5E-4E1C-A710-AF66540EEBE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 xmlns:a16="http://schemas.microsoft.com/office/drawing/2014/main" id="{3E7CDFEB-FEAF-4E78-A792-0DB405C3506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 xmlns:a16="http://schemas.microsoft.com/office/drawing/2014/main" id="{DCD9DE26-FB48-4BC5-BA5C-9A3FAB12A5E8}"/>
              </a:ext>
            </a:extLst>
          </p:cNvPr>
          <p:cNvSpPr>
            <a:spLocks noGrp="1" noChangeArrowheads="1"/>
          </p:cNvSpPr>
          <p:nvPr>
            <p:ph type="sldNum" sz="quarter" idx="12"/>
          </p:nvPr>
        </p:nvSpPr>
        <p:spPr>
          <a:ln/>
        </p:spPr>
        <p:txBody>
          <a:bodyPr/>
          <a:lstStyle>
            <a:lvl1pPr>
              <a:defRPr/>
            </a:lvl1pPr>
          </a:lstStyle>
          <a:p>
            <a:pPr>
              <a:defRPr/>
            </a:pPr>
            <a:fld id="{81A4F06D-8DD7-4AA2-80A6-25FD8EF8BA11}" type="slidenum">
              <a:rPr lang="it-IT" altLang="it-IT"/>
              <a:pPr>
                <a:defRPr/>
              </a:pPr>
              <a:t>‹N›</a:t>
            </a:fld>
            <a:endParaRPr lang="it-IT" altLang="it-IT"/>
          </a:p>
        </p:txBody>
      </p:sp>
    </p:spTree>
    <p:extLst>
      <p:ext uri="{BB962C8B-B14F-4D97-AF65-F5344CB8AC3E}">
        <p14:creationId xmlns:p14="http://schemas.microsoft.com/office/powerpoint/2010/main" val="242867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 xmlns:a16="http://schemas.microsoft.com/office/drawing/2014/main" id="{DF81DE15-DD54-457A-B7C9-8B636058FA9B}"/>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 xmlns:a16="http://schemas.microsoft.com/office/drawing/2014/main" id="{52CE507E-38E3-4EA9-B3A8-B28431AE6C4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 xmlns:a16="http://schemas.microsoft.com/office/drawing/2014/main" id="{1010F7EA-1B8A-4CE8-90B8-CC8C389659BE}"/>
              </a:ext>
            </a:extLst>
          </p:cNvPr>
          <p:cNvSpPr>
            <a:spLocks noGrp="1" noChangeArrowheads="1"/>
          </p:cNvSpPr>
          <p:nvPr>
            <p:ph type="sldNum" sz="quarter" idx="12"/>
          </p:nvPr>
        </p:nvSpPr>
        <p:spPr>
          <a:ln/>
        </p:spPr>
        <p:txBody>
          <a:bodyPr/>
          <a:lstStyle>
            <a:lvl1pPr>
              <a:defRPr/>
            </a:lvl1pPr>
          </a:lstStyle>
          <a:p>
            <a:pPr>
              <a:defRPr/>
            </a:pPr>
            <a:fld id="{BCD47D06-F305-48DA-BB21-A2F128D0156E}" type="slidenum">
              <a:rPr lang="it-IT" altLang="it-IT"/>
              <a:pPr>
                <a:defRPr/>
              </a:pPr>
              <a:t>‹N›</a:t>
            </a:fld>
            <a:endParaRPr lang="it-IT" altLang="it-IT"/>
          </a:p>
        </p:txBody>
      </p:sp>
    </p:spTree>
    <p:extLst>
      <p:ext uri="{BB962C8B-B14F-4D97-AF65-F5344CB8AC3E}">
        <p14:creationId xmlns:p14="http://schemas.microsoft.com/office/powerpoint/2010/main" val="265022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 xmlns:a16="http://schemas.microsoft.com/office/drawing/2014/main" id="{96E2FAAF-FD6E-406D-94EE-61FFE2819841}"/>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 xmlns:a16="http://schemas.microsoft.com/office/drawing/2014/main" id="{B9EFACEC-DD80-4B75-9719-D37AA9A2E6E5}"/>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 xmlns:a16="http://schemas.microsoft.com/office/drawing/2014/main" id="{19CAC386-A305-48F0-9050-FC7C12512D61}"/>
              </a:ext>
            </a:extLst>
          </p:cNvPr>
          <p:cNvSpPr>
            <a:spLocks noGrp="1" noChangeArrowheads="1"/>
          </p:cNvSpPr>
          <p:nvPr>
            <p:ph type="sldNum" sz="quarter" idx="12"/>
          </p:nvPr>
        </p:nvSpPr>
        <p:spPr>
          <a:ln/>
        </p:spPr>
        <p:txBody>
          <a:bodyPr/>
          <a:lstStyle>
            <a:lvl1pPr>
              <a:defRPr/>
            </a:lvl1pPr>
          </a:lstStyle>
          <a:p>
            <a:pPr>
              <a:defRPr/>
            </a:pPr>
            <a:fld id="{9D493A05-455E-4534-A16A-AD68925735DC}" type="slidenum">
              <a:rPr lang="it-IT" altLang="it-IT"/>
              <a:pPr>
                <a:defRPr/>
              </a:pPr>
              <a:t>‹N›</a:t>
            </a:fld>
            <a:endParaRPr lang="it-IT" altLang="it-IT"/>
          </a:p>
        </p:txBody>
      </p:sp>
    </p:spTree>
    <p:extLst>
      <p:ext uri="{BB962C8B-B14F-4D97-AF65-F5344CB8AC3E}">
        <p14:creationId xmlns:p14="http://schemas.microsoft.com/office/powerpoint/2010/main" val="387279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a:extLst>
              <a:ext uri="{FF2B5EF4-FFF2-40B4-BE49-F238E27FC236}">
                <a16:creationId xmlns="" xmlns:a16="http://schemas.microsoft.com/office/drawing/2014/main" id="{379CC7D9-44EF-441E-8741-828D2BB84C2C}"/>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 xmlns:a16="http://schemas.microsoft.com/office/drawing/2014/main" id="{41A49DAE-04DD-45AD-8B93-462D55B3C0A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 xmlns:a16="http://schemas.microsoft.com/office/drawing/2014/main" id="{069FA868-AB08-4976-862A-01F4823D38DE}"/>
              </a:ext>
            </a:extLst>
          </p:cNvPr>
          <p:cNvSpPr>
            <a:spLocks noGrp="1" noChangeArrowheads="1"/>
          </p:cNvSpPr>
          <p:nvPr>
            <p:ph type="sldNum" sz="quarter" idx="12"/>
          </p:nvPr>
        </p:nvSpPr>
        <p:spPr>
          <a:ln/>
        </p:spPr>
        <p:txBody>
          <a:bodyPr/>
          <a:lstStyle>
            <a:lvl1pPr>
              <a:defRPr/>
            </a:lvl1pPr>
          </a:lstStyle>
          <a:p>
            <a:pPr>
              <a:defRPr/>
            </a:pPr>
            <a:fld id="{5DC57255-332D-4516-AF24-6A8D0C77A9E3}" type="slidenum">
              <a:rPr lang="it-IT" altLang="it-IT"/>
              <a:pPr>
                <a:defRPr/>
              </a:pPr>
              <a:t>‹N›</a:t>
            </a:fld>
            <a:endParaRPr lang="it-IT" altLang="it-IT"/>
          </a:p>
        </p:txBody>
      </p:sp>
    </p:spTree>
    <p:extLst>
      <p:ext uri="{BB962C8B-B14F-4D97-AF65-F5344CB8AC3E}">
        <p14:creationId xmlns:p14="http://schemas.microsoft.com/office/powerpoint/2010/main" val="165810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98ACB4BD-7AC5-4FEE-AF84-BA1B464EF23F}"/>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 xmlns:a16="http://schemas.microsoft.com/office/drawing/2014/main" id="{DC289C2D-7264-4816-82D2-AAA1440865A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 xmlns:a16="http://schemas.microsoft.com/office/drawing/2014/main" id="{FF62C3A7-FA54-4B86-BB24-F1271471F98F}"/>
              </a:ext>
            </a:extLst>
          </p:cNvPr>
          <p:cNvSpPr>
            <a:spLocks noGrp="1" noChangeArrowheads="1"/>
          </p:cNvSpPr>
          <p:nvPr>
            <p:ph type="sldNum" sz="quarter" idx="12"/>
          </p:nvPr>
        </p:nvSpPr>
        <p:spPr>
          <a:ln/>
        </p:spPr>
        <p:txBody>
          <a:bodyPr/>
          <a:lstStyle>
            <a:lvl1pPr>
              <a:defRPr/>
            </a:lvl1pPr>
          </a:lstStyle>
          <a:p>
            <a:pPr>
              <a:defRPr/>
            </a:pPr>
            <a:fld id="{239D24E2-F32F-4A73-88CD-EB143167D53D}" type="slidenum">
              <a:rPr lang="it-IT" altLang="it-IT"/>
              <a:pPr>
                <a:defRPr/>
              </a:pPr>
              <a:t>‹N›</a:t>
            </a:fld>
            <a:endParaRPr lang="it-IT" altLang="it-IT"/>
          </a:p>
        </p:txBody>
      </p:sp>
    </p:spTree>
    <p:extLst>
      <p:ext uri="{BB962C8B-B14F-4D97-AF65-F5344CB8AC3E}">
        <p14:creationId xmlns:p14="http://schemas.microsoft.com/office/powerpoint/2010/main" val="1292713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 xmlns:a16="http://schemas.microsoft.com/office/drawing/2014/main" id="{18B3F209-AEF2-47CA-889F-0E2FDF0C550B}"/>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 xmlns:a16="http://schemas.microsoft.com/office/drawing/2014/main" id="{75E257C6-5FFA-48A0-B150-2C992052A77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 xmlns:a16="http://schemas.microsoft.com/office/drawing/2014/main" id="{463ED355-A74F-4429-891B-14B234FB78E6}"/>
              </a:ext>
            </a:extLst>
          </p:cNvPr>
          <p:cNvSpPr>
            <a:spLocks noGrp="1" noChangeArrowheads="1"/>
          </p:cNvSpPr>
          <p:nvPr>
            <p:ph type="sldNum" sz="quarter" idx="12"/>
          </p:nvPr>
        </p:nvSpPr>
        <p:spPr>
          <a:ln/>
        </p:spPr>
        <p:txBody>
          <a:bodyPr/>
          <a:lstStyle>
            <a:lvl1pPr>
              <a:defRPr/>
            </a:lvl1pPr>
          </a:lstStyle>
          <a:p>
            <a:pPr>
              <a:defRPr/>
            </a:pPr>
            <a:fld id="{7EC67563-852B-42AA-A13C-52A6A4604A28}" type="slidenum">
              <a:rPr lang="it-IT" altLang="it-IT"/>
              <a:pPr>
                <a:defRPr/>
              </a:pPr>
              <a:t>‹N›</a:t>
            </a:fld>
            <a:endParaRPr lang="it-IT" altLang="it-IT"/>
          </a:p>
        </p:txBody>
      </p:sp>
    </p:spTree>
    <p:extLst>
      <p:ext uri="{BB962C8B-B14F-4D97-AF65-F5344CB8AC3E}">
        <p14:creationId xmlns:p14="http://schemas.microsoft.com/office/powerpoint/2010/main" val="329477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a:extLst>
              <a:ext uri="{FF2B5EF4-FFF2-40B4-BE49-F238E27FC236}">
                <a16:creationId xmlns="" xmlns:a16="http://schemas.microsoft.com/office/drawing/2014/main" id="{849DB7AE-1223-47ED-BD00-513E1561DB95}"/>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 xmlns:a16="http://schemas.microsoft.com/office/drawing/2014/main" id="{6331F591-2B01-4C9A-B51B-7EEC6451CEF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 xmlns:a16="http://schemas.microsoft.com/office/drawing/2014/main" id="{23173B39-174F-4D0D-AE50-AE817C0ADBC7}"/>
              </a:ext>
            </a:extLst>
          </p:cNvPr>
          <p:cNvSpPr>
            <a:spLocks noGrp="1" noChangeArrowheads="1"/>
          </p:cNvSpPr>
          <p:nvPr>
            <p:ph type="sldNum" sz="quarter" idx="12"/>
          </p:nvPr>
        </p:nvSpPr>
        <p:spPr>
          <a:ln/>
        </p:spPr>
        <p:txBody>
          <a:bodyPr/>
          <a:lstStyle>
            <a:lvl1pPr>
              <a:defRPr/>
            </a:lvl1pPr>
          </a:lstStyle>
          <a:p>
            <a:pPr>
              <a:defRPr/>
            </a:pPr>
            <a:fld id="{74C40451-D664-4167-ABDC-C807D6BC1AAC}" type="slidenum">
              <a:rPr lang="it-IT" altLang="it-IT"/>
              <a:pPr>
                <a:defRPr/>
              </a:pPr>
              <a:t>‹N›</a:t>
            </a:fld>
            <a:endParaRPr lang="it-IT" altLang="it-IT"/>
          </a:p>
        </p:txBody>
      </p:sp>
    </p:spTree>
    <p:extLst>
      <p:ext uri="{BB962C8B-B14F-4D97-AF65-F5344CB8AC3E}">
        <p14:creationId xmlns:p14="http://schemas.microsoft.com/office/powerpoint/2010/main" val="374830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BCC8F788-F07E-4BB2-A326-0E640D5F9EF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 xmlns:a16="http://schemas.microsoft.com/office/drawing/2014/main" id="{E56DF3E2-EF35-446B-8FCB-B191B588FC7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 xmlns:a16="http://schemas.microsoft.com/office/drawing/2014/main" id="{96E17AB3-F04A-4C13-99D2-332977076F7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it-IT"/>
          </a:p>
        </p:txBody>
      </p:sp>
      <p:sp>
        <p:nvSpPr>
          <p:cNvPr id="1029" name="Rectangle 5">
            <a:extLst>
              <a:ext uri="{FF2B5EF4-FFF2-40B4-BE49-F238E27FC236}">
                <a16:creationId xmlns="" xmlns:a16="http://schemas.microsoft.com/office/drawing/2014/main" id="{DA98579A-4C1D-4557-B6BD-B1BC185B469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it-IT"/>
          </a:p>
        </p:txBody>
      </p:sp>
      <p:sp>
        <p:nvSpPr>
          <p:cNvPr id="1030" name="Rectangle 6">
            <a:extLst>
              <a:ext uri="{FF2B5EF4-FFF2-40B4-BE49-F238E27FC236}">
                <a16:creationId xmlns="" xmlns:a16="http://schemas.microsoft.com/office/drawing/2014/main" id="{54F53A86-8B5C-42CD-83CC-1D5E152AF8E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17C2A75-BFD0-45B7-9603-E882DE3B6CE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michele%20carruba\Pictures\Video%20prevalenza%20obesit&#224;.MP4" TargetMode="External"/><Relationship Id="rId1" Type="http://schemas.microsoft.com/office/2007/relationships/media" Target="file:///C:\Users\michele%20carruba\Pictures\Video%20prevalenza%20obesit&#224;.MP4"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 xmlns:a16="http://schemas.microsoft.com/office/drawing/2014/main" id="{C8EC2C1E-41A8-417C-82B4-6C4D1BF06948}"/>
              </a:ext>
            </a:extLst>
          </p:cNvPr>
          <p:cNvSpPr/>
          <p:nvPr/>
        </p:nvSpPr>
        <p:spPr>
          <a:xfrm>
            <a:off x="0" y="2154238"/>
            <a:ext cx="9142413" cy="4703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sp>
        <p:nvSpPr>
          <p:cNvPr id="4099" name="Text Box 13">
            <a:extLst>
              <a:ext uri="{FF2B5EF4-FFF2-40B4-BE49-F238E27FC236}">
                <a16:creationId xmlns="" xmlns:a16="http://schemas.microsoft.com/office/drawing/2014/main" id="{29BFDB52-C272-4ACB-951E-004244973EF2}"/>
              </a:ext>
            </a:extLst>
          </p:cNvPr>
          <p:cNvSpPr txBox="1">
            <a:spLocks noChangeArrowheads="1"/>
          </p:cNvSpPr>
          <p:nvPr/>
        </p:nvSpPr>
        <p:spPr bwMode="auto">
          <a:xfrm>
            <a:off x="328613" y="2312988"/>
            <a:ext cx="84851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it-IT" sz="4400" b="1">
                <a:solidFill>
                  <a:srgbClr val="4C6175"/>
                </a:solidFill>
              </a:rPr>
              <a:t>Obesity and food education:</a:t>
            </a:r>
          </a:p>
          <a:p>
            <a:pPr algn="ctr" eaLnBrk="1" hangingPunct="1">
              <a:spcBef>
                <a:spcPct val="0"/>
              </a:spcBef>
              <a:buFontTx/>
              <a:buNone/>
            </a:pPr>
            <a:r>
              <a:rPr lang="en-US" altLang="it-IT" sz="4400" b="1">
                <a:solidFill>
                  <a:srgbClr val="4C6175"/>
                </a:solidFill>
              </a:rPr>
              <a:t>the urgency to promote healthy diets</a:t>
            </a:r>
          </a:p>
        </p:txBody>
      </p:sp>
      <p:sp>
        <p:nvSpPr>
          <p:cNvPr id="10" name="Rettangolo 9">
            <a:extLst>
              <a:ext uri="{FF2B5EF4-FFF2-40B4-BE49-F238E27FC236}">
                <a16:creationId xmlns="" xmlns:a16="http://schemas.microsoft.com/office/drawing/2014/main" id="{EFFEDA5B-D046-4809-A23E-EA8EABAC3B3D}"/>
              </a:ext>
            </a:extLst>
          </p:cNvPr>
          <p:cNvSpPr/>
          <p:nvPr/>
        </p:nvSpPr>
        <p:spPr>
          <a:xfrm>
            <a:off x="2730500" y="4787900"/>
            <a:ext cx="3929063" cy="585788"/>
          </a:xfrm>
          <a:prstGeom prst="rect">
            <a:avLst/>
          </a:prstGeom>
        </p:spPr>
        <p:txBody>
          <a:bodyPr>
            <a:spAutoFit/>
          </a:bodyPr>
          <a:lstStyle/>
          <a:p>
            <a:pPr eaLnBrk="1" fontAlgn="auto" hangingPunct="1">
              <a:spcBef>
                <a:spcPts val="0"/>
              </a:spcBef>
              <a:spcAft>
                <a:spcPts val="0"/>
              </a:spcAft>
              <a:defRPr/>
            </a:pPr>
            <a:r>
              <a:rPr lang="it-IT" sz="3200" kern="0" dirty="0">
                <a:solidFill>
                  <a:srgbClr val="292C34"/>
                </a:solidFill>
                <a:ea typeface="ＭＳ Ｐゴシック" pitchFamily="34" charset="-128"/>
                <a:cs typeface="Arial" panose="020B0604020202020204" pitchFamily="34" charset="0"/>
              </a:rPr>
              <a:t>Michele O. Carruba</a:t>
            </a:r>
          </a:p>
        </p:txBody>
      </p:sp>
      <p:sp>
        <p:nvSpPr>
          <p:cNvPr id="4101" name="Rectangle 3">
            <a:extLst>
              <a:ext uri="{FF2B5EF4-FFF2-40B4-BE49-F238E27FC236}">
                <a16:creationId xmlns="" xmlns:a16="http://schemas.microsoft.com/office/drawing/2014/main" id="{D122B625-FEF1-4B65-8F2E-EA7FE392B45D}"/>
              </a:ext>
            </a:extLst>
          </p:cNvPr>
          <p:cNvSpPr>
            <a:spLocks noChangeArrowheads="1"/>
          </p:cNvSpPr>
          <p:nvPr/>
        </p:nvSpPr>
        <p:spPr bwMode="auto">
          <a:xfrm>
            <a:off x="2432050" y="5857875"/>
            <a:ext cx="4532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ts val="500"/>
              </a:spcBef>
              <a:spcAft>
                <a:spcPts val="500"/>
              </a:spcAft>
              <a:buFontTx/>
              <a:buNone/>
            </a:pPr>
            <a:r>
              <a:rPr lang="it-IT" altLang="it-IT" sz="1600">
                <a:solidFill>
                  <a:srgbClr val="4C6175"/>
                </a:solidFill>
                <a:cs typeface="Arial" panose="020B0604020202020204" pitchFamily="34" charset="0"/>
              </a:rPr>
              <a:t>Centro di Studio e Ricerca sull'Obesità (CSRO) </a:t>
            </a:r>
          </a:p>
        </p:txBody>
      </p:sp>
      <p:sp>
        <p:nvSpPr>
          <p:cNvPr id="4102" name="Rectangle 4">
            <a:extLst>
              <a:ext uri="{FF2B5EF4-FFF2-40B4-BE49-F238E27FC236}">
                <a16:creationId xmlns="" xmlns:a16="http://schemas.microsoft.com/office/drawing/2014/main" id="{5B0DF865-16EF-4DF8-A7C8-973E39EC9DA0}"/>
              </a:ext>
            </a:extLst>
          </p:cNvPr>
          <p:cNvSpPr>
            <a:spLocks noChangeArrowheads="1"/>
          </p:cNvSpPr>
          <p:nvPr/>
        </p:nvSpPr>
        <p:spPr bwMode="auto">
          <a:xfrm>
            <a:off x="2474913" y="5373688"/>
            <a:ext cx="456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ts val="500"/>
              </a:spcBef>
              <a:spcAft>
                <a:spcPts val="500"/>
              </a:spcAft>
              <a:buFontTx/>
              <a:buNone/>
            </a:pPr>
            <a:r>
              <a:rPr lang="it-IT" altLang="it-IT" sz="2400">
                <a:solidFill>
                  <a:srgbClr val="4C6175"/>
                </a:solidFill>
                <a:cs typeface="Arial" panose="020B0604020202020204" pitchFamily="34" charset="0"/>
              </a:rPr>
              <a:t>Università degli Studi di Milano</a:t>
            </a:r>
          </a:p>
        </p:txBody>
      </p:sp>
      <p:pic>
        <p:nvPicPr>
          <p:cNvPr id="13" name="Picture 5">
            <a:extLst>
              <a:ext uri="{FF2B5EF4-FFF2-40B4-BE49-F238E27FC236}">
                <a16:creationId xmlns="" xmlns:a16="http://schemas.microsoft.com/office/drawing/2014/main" id="{B6E1B62E-EB27-4D3F-978A-C67E759A7013}"/>
              </a:ext>
            </a:extLst>
          </p:cNvPr>
          <p:cNvPicPr>
            <a:picLocks noChangeAspect="1" noChangeArrowheads="1"/>
          </p:cNvPicPr>
          <p:nvPr/>
        </p:nvPicPr>
        <p:blipFill>
          <a:blip r:embed="rId3" cstate="email"/>
          <a:srcRect/>
          <a:stretch>
            <a:fillRect/>
          </a:stretch>
        </p:blipFill>
        <p:spPr bwMode="auto">
          <a:xfrm>
            <a:off x="755576" y="5362863"/>
            <a:ext cx="1113154" cy="1059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magine 5">
            <a:extLst>
              <a:ext uri="{FF2B5EF4-FFF2-40B4-BE49-F238E27FC236}">
                <a16:creationId xmlns="" xmlns:a16="http://schemas.microsoft.com/office/drawing/2014/main" id="{DD6D08C2-47BF-4A55-BA8A-55F551EA8F24}"/>
              </a:ext>
            </a:extLst>
          </p:cNvPr>
          <p:cNvPicPr>
            <a:picLocks noChangeAspect="1" noChangeArrowheads="1"/>
          </p:cNvPicPr>
          <p:nvPr/>
        </p:nvPicPr>
        <p:blipFill>
          <a:blip r:embed="rId4" cstate="email"/>
          <a:srcRect/>
          <a:stretch>
            <a:fillRect/>
          </a:stretch>
        </p:blipFill>
        <p:spPr bwMode="auto">
          <a:xfrm>
            <a:off x="7524328" y="5300865"/>
            <a:ext cx="627559" cy="1121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05" name="Rectangle 4">
            <a:extLst>
              <a:ext uri="{FF2B5EF4-FFF2-40B4-BE49-F238E27FC236}">
                <a16:creationId xmlns="" xmlns:a16="http://schemas.microsoft.com/office/drawing/2014/main" id="{9B3E6764-DC82-4C2F-9D29-1A97FF965B39}"/>
              </a:ext>
            </a:extLst>
          </p:cNvPr>
          <p:cNvSpPr>
            <a:spLocks noChangeArrowheads="1"/>
          </p:cNvSpPr>
          <p:nvPr/>
        </p:nvSpPr>
        <p:spPr bwMode="auto">
          <a:xfrm>
            <a:off x="1979613" y="6165850"/>
            <a:ext cx="530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ts val="500"/>
              </a:spcBef>
              <a:spcAft>
                <a:spcPts val="500"/>
              </a:spcAft>
              <a:buFontTx/>
              <a:buNone/>
            </a:pPr>
            <a:r>
              <a:rPr lang="it-IT" altLang="it-IT" sz="1400">
                <a:solidFill>
                  <a:srgbClr val="4C6175"/>
                </a:solidFill>
                <a:cs typeface="Arial" panose="020B0604020202020204" pitchFamily="34" charset="0"/>
              </a:rPr>
              <a:t>Dipartimento di Tecnologie Biomediche e Medicina Traslazionale</a:t>
            </a:r>
          </a:p>
        </p:txBody>
      </p:sp>
      <p:pic>
        <p:nvPicPr>
          <p:cNvPr id="4106" name="Immagine 1">
            <a:extLst>
              <a:ext uri="{FF2B5EF4-FFF2-40B4-BE49-F238E27FC236}">
                <a16:creationId xmlns="" xmlns:a16="http://schemas.microsoft.com/office/drawing/2014/main" id="{11B6A8E7-69AD-4CA3-9180-586B4708A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6350"/>
            <a:ext cx="30686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a:extLst>
              <a:ext uri="{FF2B5EF4-FFF2-40B4-BE49-F238E27FC236}">
                <a16:creationId xmlns="" xmlns:a16="http://schemas.microsoft.com/office/drawing/2014/main" id="{17C302F6-2A64-4826-B013-63976B16A2F2}"/>
              </a:ext>
            </a:extLst>
          </p:cNvPr>
          <p:cNvGrpSpPr>
            <a:grpSpLocks/>
          </p:cNvGrpSpPr>
          <p:nvPr/>
        </p:nvGrpSpPr>
        <p:grpSpPr bwMode="auto">
          <a:xfrm>
            <a:off x="939106" y="1700808"/>
            <a:ext cx="7665342" cy="4536504"/>
            <a:chOff x="864" y="1845"/>
            <a:chExt cx="4176" cy="1920"/>
          </a:xfrm>
          <a:solidFill>
            <a:schemeClr val="accent1">
              <a:lumMod val="20000"/>
              <a:lumOff val="80000"/>
            </a:schemeClr>
          </a:solidFill>
        </p:grpSpPr>
        <p:sp>
          <p:nvSpPr>
            <p:cNvPr id="82948" name="AutoShape 3">
              <a:extLst>
                <a:ext uri="{FF2B5EF4-FFF2-40B4-BE49-F238E27FC236}">
                  <a16:creationId xmlns="" xmlns:a16="http://schemas.microsoft.com/office/drawing/2014/main" id="{FA023A23-1232-4D78-8015-F37C1D93A71B}"/>
                </a:ext>
              </a:extLst>
            </p:cNvPr>
            <p:cNvSpPr>
              <a:spLocks noChangeArrowheads="1"/>
            </p:cNvSpPr>
            <p:nvPr/>
          </p:nvSpPr>
          <p:spPr bwMode="auto">
            <a:xfrm>
              <a:off x="864" y="1845"/>
              <a:ext cx="4176" cy="1920"/>
            </a:xfrm>
            <a:prstGeom prst="roundRect">
              <a:avLst>
                <a:gd name="adj" fmla="val 16667"/>
              </a:avLst>
            </a:prstGeom>
            <a:noFill/>
            <a:ln w="57150">
              <a:solidFill>
                <a:srgbClr val="00B050"/>
              </a:solidFill>
              <a:round/>
              <a:headEnd/>
              <a:tailEnd/>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685800" eaLnBrk="1" fontAlgn="auto" hangingPunct="1">
                <a:spcBef>
                  <a:spcPct val="0"/>
                </a:spcBef>
                <a:spcAft>
                  <a:spcPts val="0"/>
                </a:spcAft>
                <a:buFontTx/>
                <a:buNone/>
                <a:defRPr/>
              </a:pPr>
              <a:endParaRPr lang="it-IT" altLang="it-IT" sz="1800">
                <a:solidFill>
                  <a:prstClr val="black"/>
                </a:solidFill>
                <a:ea typeface="+mn-ea"/>
              </a:endParaRPr>
            </a:p>
          </p:txBody>
        </p:sp>
        <p:sp>
          <p:nvSpPr>
            <p:cNvPr id="82949" name="Rectangle 4">
              <a:extLst>
                <a:ext uri="{FF2B5EF4-FFF2-40B4-BE49-F238E27FC236}">
                  <a16:creationId xmlns="" xmlns:a16="http://schemas.microsoft.com/office/drawing/2014/main" id="{27C5A655-C3D8-4439-A6AB-9AA7EEF44DEA}"/>
                </a:ext>
              </a:extLst>
            </p:cNvPr>
            <p:cNvSpPr>
              <a:spLocks noChangeArrowheads="1"/>
            </p:cNvSpPr>
            <p:nvPr/>
          </p:nvSpPr>
          <p:spPr bwMode="auto">
            <a:xfrm>
              <a:off x="1004" y="1981"/>
              <a:ext cx="3422" cy="1498"/>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685800" eaLnBrk="1" fontAlgn="auto" hangingPunct="1">
                <a:spcBef>
                  <a:spcPct val="0"/>
                </a:spcBef>
                <a:spcAft>
                  <a:spcPts val="0"/>
                </a:spcAft>
                <a:buFontTx/>
                <a:buNone/>
                <a:defRPr/>
              </a:pPr>
              <a:r>
                <a:rPr lang="it-IT" altLang="it-IT" sz="2800" b="1" dirty="0">
                  <a:solidFill>
                    <a:prstClr val="black"/>
                  </a:solidFill>
                  <a:ea typeface="+mn-ea"/>
                  <a:sym typeface="Symbol" panose="05050102010706020507" pitchFamily="18" charset="2"/>
                </a:rPr>
                <a:t></a:t>
              </a:r>
              <a:r>
                <a:rPr lang="it-IT" altLang="it-IT" sz="2800" b="1" dirty="0">
                  <a:solidFill>
                    <a:prstClr val="black"/>
                  </a:solidFill>
                  <a:latin typeface="Britannic Bold" pitchFamily="34" charset="0"/>
                  <a:ea typeface="+mn-ea"/>
                </a:rPr>
                <a:t> </a:t>
              </a:r>
              <a:r>
                <a:rPr lang="it-IT" altLang="it-IT" sz="2800" b="1" dirty="0" err="1">
                  <a:solidFill>
                    <a:prstClr val="black"/>
                  </a:solidFill>
                  <a:latin typeface="Britannic Bold" pitchFamily="34" charset="0"/>
                  <a:ea typeface="+mn-ea"/>
                </a:rPr>
                <a:t>Eggs</a:t>
              </a:r>
              <a:r>
                <a:rPr lang="it-IT" altLang="it-IT" sz="2800" b="1" dirty="0">
                  <a:solidFill>
                    <a:prstClr val="black"/>
                  </a:solidFill>
                  <a:latin typeface="Britannic Bold" pitchFamily="34" charset="0"/>
                  <a:ea typeface="+mn-ea"/>
                </a:rPr>
                <a:t> and </a:t>
              </a:r>
              <a:r>
                <a:rPr lang="it-IT" altLang="it-IT" sz="2800" b="1" dirty="0" err="1">
                  <a:solidFill>
                    <a:prstClr val="black"/>
                  </a:solidFill>
                  <a:latin typeface="Britannic Bold" pitchFamily="34" charset="0"/>
                  <a:ea typeface="+mn-ea"/>
                </a:rPr>
                <a:t>cheese</a:t>
              </a:r>
              <a:endParaRPr lang="it-IT" altLang="it-IT" sz="2000" dirty="0">
                <a:solidFill>
                  <a:prstClr val="black"/>
                </a:solidFill>
                <a:ea typeface="+mn-ea"/>
                <a:sym typeface="Symbol" panose="05050102010706020507" pitchFamily="18" charset="2"/>
              </a:endParaRPr>
            </a:p>
            <a:p>
              <a:pPr defTabSz="685800" eaLnBrk="1" fontAlgn="auto" hangingPunct="1">
                <a:spcBef>
                  <a:spcPct val="0"/>
                </a:spcBef>
                <a:spcAft>
                  <a:spcPts val="0"/>
                </a:spcAft>
                <a:buFontTx/>
                <a:buNone/>
                <a:defRPr/>
              </a:pPr>
              <a:r>
                <a:rPr lang="it-IT" altLang="it-IT" sz="2800" b="1" dirty="0">
                  <a:solidFill>
                    <a:prstClr val="black"/>
                  </a:solidFill>
                  <a:ea typeface="+mn-ea"/>
                  <a:sym typeface="Symbol" panose="05050102010706020507" pitchFamily="18" charset="2"/>
                </a:rPr>
                <a:t> </a:t>
              </a:r>
              <a:r>
                <a:rPr lang="it-IT" altLang="it-IT" sz="2800" b="1" dirty="0">
                  <a:solidFill>
                    <a:prstClr val="black"/>
                  </a:solidFill>
                  <a:latin typeface="Britannic Bold" pitchFamily="34" charset="0"/>
                  <a:ea typeface="+mn-ea"/>
                  <a:sym typeface="Symbol" panose="05050102010706020507" pitchFamily="18" charset="2"/>
                </a:rPr>
                <a:t>Red </a:t>
              </a:r>
              <a:r>
                <a:rPr lang="it-IT" altLang="it-IT" sz="2800" b="1" dirty="0" err="1">
                  <a:solidFill>
                    <a:prstClr val="black"/>
                  </a:solidFill>
                  <a:latin typeface="Britannic Bold" pitchFamily="34" charset="0"/>
                  <a:ea typeface="+mn-ea"/>
                  <a:sym typeface="Symbol" panose="05050102010706020507" pitchFamily="18" charset="2"/>
                </a:rPr>
                <a:t>meat</a:t>
              </a:r>
              <a:r>
                <a:rPr lang="it-IT" altLang="it-IT" sz="2800" b="1" dirty="0">
                  <a:solidFill>
                    <a:prstClr val="black"/>
                  </a:solidFill>
                  <a:latin typeface="Britannic Bold" pitchFamily="34" charset="0"/>
                  <a:ea typeface="+mn-ea"/>
                  <a:sym typeface="Symbol" panose="05050102010706020507" pitchFamily="18" charset="2"/>
                </a:rPr>
                <a:t> and </a:t>
              </a:r>
              <a:r>
                <a:rPr lang="it-IT" altLang="it-IT" sz="2800" b="1" dirty="0" err="1">
                  <a:solidFill>
                    <a:prstClr val="black"/>
                  </a:solidFill>
                  <a:latin typeface="Britannic Bold" pitchFamily="34" charset="0"/>
                  <a:ea typeface="+mn-ea"/>
                  <a:sym typeface="Symbol" panose="05050102010706020507" pitchFamily="18" charset="2"/>
                </a:rPr>
                <a:t>processed</a:t>
              </a:r>
              <a:r>
                <a:rPr lang="it-IT" altLang="it-IT" sz="2800" b="1" dirty="0">
                  <a:solidFill>
                    <a:prstClr val="black"/>
                  </a:solidFill>
                  <a:latin typeface="Britannic Bold" pitchFamily="34" charset="0"/>
                  <a:ea typeface="+mn-ea"/>
                  <a:sym typeface="Symbol" panose="05050102010706020507" pitchFamily="18" charset="2"/>
                </a:rPr>
                <a:t> </a:t>
              </a:r>
              <a:r>
                <a:rPr lang="it-IT" altLang="it-IT" sz="2800" b="1" dirty="0" err="1">
                  <a:solidFill>
                    <a:prstClr val="black"/>
                  </a:solidFill>
                  <a:latin typeface="Britannic Bold" pitchFamily="34" charset="0"/>
                  <a:ea typeface="+mn-ea"/>
                  <a:sym typeface="Symbol" panose="05050102010706020507" pitchFamily="18" charset="2"/>
                </a:rPr>
                <a:t>meat</a:t>
              </a:r>
              <a:r>
                <a:rPr lang="it-IT" altLang="it-IT" sz="2800" b="1" dirty="0">
                  <a:solidFill>
                    <a:prstClr val="black"/>
                  </a:solidFill>
                  <a:latin typeface="Britannic Bold" pitchFamily="34" charset="0"/>
                  <a:ea typeface="+mn-ea"/>
                  <a:sym typeface="Symbol" panose="05050102010706020507" pitchFamily="18" charset="2"/>
                </a:rPr>
                <a:t> </a:t>
              </a:r>
            </a:p>
            <a:p>
              <a:pPr defTabSz="685800" eaLnBrk="1" fontAlgn="auto" hangingPunct="1">
                <a:spcBef>
                  <a:spcPct val="0"/>
                </a:spcBef>
                <a:spcAft>
                  <a:spcPts val="0"/>
                </a:spcAft>
                <a:buFontTx/>
                <a:buNone/>
                <a:defRPr/>
              </a:pPr>
              <a:r>
                <a:rPr lang="it-IT" altLang="it-IT" sz="2800" b="1" dirty="0">
                  <a:solidFill>
                    <a:prstClr val="black"/>
                  </a:solidFill>
                  <a:ea typeface="+mn-ea"/>
                  <a:sym typeface="Symbol" panose="05050102010706020507" pitchFamily="18" charset="2"/>
                </a:rPr>
                <a:t> </a:t>
              </a:r>
              <a:r>
                <a:rPr lang="it-IT" altLang="it-IT" sz="2800" b="1" dirty="0">
                  <a:solidFill>
                    <a:prstClr val="black"/>
                  </a:solidFill>
                  <a:latin typeface="Britannic Bold" pitchFamily="34" charset="0"/>
                  <a:ea typeface="+mn-ea"/>
                  <a:sym typeface="Symbol" panose="05050102010706020507" pitchFamily="18" charset="2"/>
                </a:rPr>
                <a:t>Animal </a:t>
              </a:r>
              <a:r>
                <a:rPr lang="it-IT" altLang="it-IT" sz="2800" b="1" dirty="0" err="1">
                  <a:solidFill>
                    <a:prstClr val="black"/>
                  </a:solidFill>
                  <a:latin typeface="Britannic Bold" pitchFamily="34" charset="0"/>
                  <a:ea typeface="+mn-ea"/>
                  <a:sym typeface="Symbol" panose="05050102010706020507" pitchFamily="18" charset="2"/>
                </a:rPr>
                <a:t>fats</a:t>
              </a:r>
              <a:endParaRPr lang="it-IT" altLang="it-IT" sz="2800" b="1" dirty="0">
                <a:solidFill>
                  <a:prstClr val="black"/>
                </a:solidFill>
                <a:latin typeface="Britannic Bold" pitchFamily="34" charset="0"/>
                <a:ea typeface="+mn-ea"/>
                <a:sym typeface="Symbol" panose="05050102010706020507" pitchFamily="18" charset="2"/>
              </a:endParaRPr>
            </a:p>
            <a:p>
              <a:pPr defTabSz="685800" eaLnBrk="1" fontAlgn="auto" hangingPunct="1">
                <a:spcBef>
                  <a:spcPct val="0"/>
                </a:spcBef>
                <a:spcAft>
                  <a:spcPts val="0"/>
                </a:spcAft>
                <a:buFontTx/>
                <a:buNone/>
                <a:defRPr/>
              </a:pPr>
              <a:r>
                <a:rPr lang="it-IT" altLang="it-IT" sz="2800" b="1" dirty="0">
                  <a:solidFill>
                    <a:prstClr val="black"/>
                  </a:solidFill>
                  <a:latin typeface="Britannic Bold" pitchFamily="34" charset="0"/>
                  <a:ea typeface="+mn-ea"/>
                  <a:sym typeface="Symbol" panose="05050102010706020507" pitchFamily="18" charset="2"/>
                </a:rPr>
                <a:t> Sea food</a:t>
              </a:r>
              <a:endParaRPr lang="it-IT" altLang="it-IT" sz="2800" b="1" dirty="0">
                <a:solidFill>
                  <a:prstClr val="black"/>
                </a:solidFill>
                <a:latin typeface="Britannic Bold" pitchFamily="34" charset="0"/>
                <a:ea typeface="+mn-ea"/>
              </a:endParaRPr>
            </a:p>
            <a:p>
              <a:pPr defTabSz="685800" eaLnBrk="1" fontAlgn="auto" hangingPunct="1">
                <a:spcBef>
                  <a:spcPct val="0"/>
                </a:spcBef>
                <a:spcAft>
                  <a:spcPts val="0"/>
                </a:spcAft>
                <a:buFontTx/>
                <a:buNone/>
                <a:defRPr/>
              </a:pPr>
              <a:r>
                <a:rPr lang="it-IT" altLang="it-IT" sz="2800" b="1" dirty="0">
                  <a:solidFill>
                    <a:prstClr val="black"/>
                  </a:solidFill>
                  <a:latin typeface="Britannic Bold" pitchFamily="34" charset="0"/>
                  <a:ea typeface="+mn-ea"/>
                  <a:sym typeface="Symbol" panose="05050102010706020507" pitchFamily="18" charset="2"/>
                </a:rPr>
                <a:t></a:t>
              </a:r>
              <a:r>
                <a:rPr lang="it-IT" altLang="it-IT" sz="1400" b="1" dirty="0">
                  <a:solidFill>
                    <a:prstClr val="black"/>
                  </a:solidFill>
                  <a:latin typeface="Arial" panose="020B0604020202020204" pitchFamily="34" charset="0"/>
                  <a:ea typeface="+mn-ea"/>
                  <a:sym typeface="Symbol" panose="05050102010706020507" pitchFamily="18" charset="2"/>
                </a:rPr>
                <a:t> </a:t>
              </a:r>
              <a:r>
                <a:rPr lang="it-IT" altLang="it-IT" sz="2800" b="1" dirty="0">
                  <a:solidFill>
                    <a:prstClr val="black"/>
                  </a:solidFill>
                  <a:latin typeface="Britannic Bold" pitchFamily="34" charset="0"/>
                  <a:ea typeface="+mn-ea"/>
                  <a:sym typeface="Symbol" panose="05050102010706020507" pitchFamily="18" charset="2"/>
                </a:rPr>
                <a:t>Whole grains</a:t>
              </a:r>
              <a:endParaRPr lang="it-IT" altLang="it-IT" sz="2800" dirty="0">
                <a:solidFill>
                  <a:prstClr val="black"/>
                </a:solidFill>
                <a:latin typeface="Britannic Bold" pitchFamily="34" charset="0"/>
                <a:ea typeface="+mn-ea"/>
                <a:sym typeface="Symbol" panose="05050102010706020507" pitchFamily="18" charset="2"/>
              </a:endParaRPr>
            </a:p>
            <a:p>
              <a:pPr defTabSz="685800" eaLnBrk="1" fontAlgn="auto" hangingPunct="1">
                <a:spcBef>
                  <a:spcPct val="0"/>
                </a:spcBef>
                <a:spcAft>
                  <a:spcPts val="0"/>
                </a:spcAft>
                <a:buFontTx/>
                <a:buNone/>
                <a:defRPr/>
              </a:pPr>
              <a:r>
                <a:rPr lang="it-IT" altLang="it-IT" sz="2800" b="1" dirty="0">
                  <a:solidFill>
                    <a:prstClr val="black"/>
                  </a:solidFill>
                  <a:latin typeface="Britannic Bold" pitchFamily="34" charset="0"/>
                  <a:ea typeface="+mn-ea"/>
                  <a:sym typeface="Symbol" panose="05050102010706020507" pitchFamily="18" charset="2"/>
                </a:rPr>
                <a:t> </a:t>
              </a:r>
              <a:r>
                <a:rPr lang="it-IT" altLang="it-IT" sz="2800" b="1" dirty="0" err="1">
                  <a:solidFill>
                    <a:prstClr val="black"/>
                  </a:solidFill>
                  <a:latin typeface="Britannic Bold" pitchFamily="34" charset="0"/>
                  <a:ea typeface="+mn-ea"/>
                  <a:sym typeface="Symbol" panose="05050102010706020507" pitchFamily="18" charset="2"/>
                </a:rPr>
                <a:t>Vegetables</a:t>
              </a:r>
              <a:r>
                <a:rPr lang="it-IT" altLang="it-IT" sz="2800" b="1" dirty="0">
                  <a:solidFill>
                    <a:prstClr val="black"/>
                  </a:solidFill>
                  <a:latin typeface="Britannic Bold" pitchFamily="34" charset="0"/>
                  <a:ea typeface="+mn-ea"/>
                  <a:sym typeface="Symbol" panose="05050102010706020507" pitchFamily="18" charset="2"/>
                </a:rPr>
                <a:t> and </a:t>
              </a:r>
              <a:r>
                <a:rPr lang="it-IT" altLang="it-IT" sz="2800" b="1" dirty="0" err="1">
                  <a:solidFill>
                    <a:prstClr val="black"/>
                  </a:solidFill>
                  <a:latin typeface="Britannic Bold" pitchFamily="34" charset="0"/>
                  <a:ea typeface="+mn-ea"/>
                  <a:sym typeface="Symbol" panose="05050102010706020507" pitchFamily="18" charset="2"/>
                </a:rPr>
                <a:t>legumes</a:t>
              </a:r>
              <a:endParaRPr lang="it-IT" altLang="it-IT" sz="2800" b="1" dirty="0">
                <a:solidFill>
                  <a:prstClr val="black"/>
                </a:solidFill>
                <a:latin typeface="Britannic Bold" pitchFamily="34" charset="0"/>
                <a:ea typeface="+mn-ea"/>
              </a:endParaRPr>
            </a:p>
            <a:p>
              <a:pPr defTabSz="685800" eaLnBrk="1" fontAlgn="auto" hangingPunct="1">
                <a:spcBef>
                  <a:spcPct val="0"/>
                </a:spcBef>
                <a:spcAft>
                  <a:spcPts val="0"/>
                </a:spcAft>
                <a:buFontTx/>
                <a:buNone/>
                <a:defRPr/>
              </a:pPr>
              <a:r>
                <a:rPr lang="it-IT" altLang="it-IT" sz="2800" b="1" dirty="0">
                  <a:solidFill>
                    <a:prstClr val="black"/>
                  </a:solidFill>
                  <a:latin typeface="Britannic Bold" pitchFamily="34" charset="0"/>
                  <a:ea typeface="+mn-ea"/>
                  <a:sym typeface="Symbol" panose="05050102010706020507" pitchFamily="18" charset="2"/>
                </a:rPr>
                <a:t></a:t>
              </a:r>
              <a:r>
                <a:rPr lang="it-IT" altLang="it-IT" sz="2800" b="1" dirty="0">
                  <a:solidFill>
                    <a:prstClr val="black"/>
                  </a:solidFill>
                  <a:latin typeface="Britannic Bold" pitchFamily="34" charset="0"/>
                  <a:ea typeface="+mn-ea"/>
                </a:rPr>
                <a:t> Olive oil</a:t>
              </a:r>
            </a:p>
            <a:p>
              <a:pPr defTabSz="685800" eaLnBrk="1" fontAlgn="auto" hangingPunct="1">
                <a:spcBef>
                  <a:spcPct val="0"/>
                </a:spcBef>
                <a:spcAft>
                  <a:spcPts val="0"/>
                </a:spcAft>
                <a:buFontTx/>
                <a:buNone/>
                <a:defRPr/>
              </a:pPr>
              <a:r>
                <a:rPr lang="it-IT" altLang="it-IT" sz="2800" b="1" dirty="0">
                  <a:solidFill>
                    <a:prstClr val="black"/>
                  </a:solidFill>
                  <a:latin typeface="Britannic Bold" pitchFamily="34" charset="0"/>
                  <a:ea typeface="+mn-ea"/>
                  <a:sym typeface="Symbol" panose="05050102010706020507" pitchFamily="18" charset="2"/>
                </a:rPr>
                <a:t> </a:t>
              </a:r>
              <a:r>
                <a:rPr lang="it-IT" altLang="it-IT" sz="2800" b="1" dirty="0" err="1">
                  <a:solidFill>
                    <a:prstClr val="black"/>
                  </a:solidFill>
                  <a:latin typeface="Britannic Bold" pitchFamily="34" charset="0"/>
                  <a:ea typeface="+mn-ea"/>
                </a:rPr>
                <a:t>Fresh</a:t>
              </a:r>
              <a:r>
                <a:rPr lang="it-IT" altLang="it-IT" sz="2800" b="1" dirty="0">
                  <a:solidFill>
                    <a:prstClr val="black"/>
                  </a:solidFill>
                  <a:latin typeface="Britannic Bold" pitchFamily="34" charset="0"/>
                  <a:ea typeface="+mn-ea"/>
                </a:rPr>
                <a:t> </a:t>
              </a:r>
              <a:r>
                <a:rPr lang="it-IT" altLang="it-IT" sz="2800" b="1" dirty="0" err="1">
                  <a:solidFill>
                    <a:prstClr val="black"/>
                  </a:solidFill>
                  <a:latin typeface="Britannic Bold" pitchFamily="34" charset="0"/>
                  <a:ea typeface="+mn-ea"/>
                </a:rPr>
                <a:t>fruits</a:t>
              </a:r>
              <a:r>
                <a:rPr lang="it-IT" altLang="it-IT" sz="2800" b="1" dirty="0">
                  <a:solidFill>
                    <a:prstClr val="black"/>
                  </a:solidFill>
                  <a:latin typeface="Britannic Bold" pitchFamily="34" charset="0"/>
                  <a:ea typeface="+mn-ea"/>
                </a:rPr>
                <a:t> and nuts</a:t>
              </a:r>
            </a:p>
          </p:txBody>
        </p:sp>
      </p:grpSp>
      <p:pic>
        <p:nvPicPr>
          <p:cNvPr id="20484" name="Immagine 5">
            <a:extLst>
              <a:ext uri="{FF2B5EF4-FFF2-40B4-BE49-F238E27FC236}">
                <a16:creationId xmlns="" xmlns:a16="http://schemas.microsoft.com/office/drawing/2014/main" id="{E4E94F42-A988-4C71-9A88-BF9A4B5AC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095" y="4294386"/>
            <a:ext cx="2532063"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 xmlns:a16="http://schemas.microsoft.com/office/drawing/2014/main" id="{CAC5A535-6F68-4B29-9AAC-EFE47B2BF150}"/>
              </a:ext>
            </a:extLst>
          </p:cNvPr>
          <p:cNvSpPr txBox="1"/>
          <p:nvPr/>
        </p:nvSpPr>
        <p:spPr>
          <a:xfrm>
            <a:off x="220281" y="151591"/>
            <a:ext cx="8703438" cy="1077218"/>
          </a:xfrm>
          <a:prstGeom prst="rect">
            <a:avLst/>
          </a:prstGeom>
          <a:noFill/>
        </p:spPr>
        <p:txBody>
          <a:bodyPr wrap="square" rtlCol="0">
            <a:spAutoFit/>
          </a:bodyPr>
          <a:lstStyle/>
          <a:p>
            <a:pPr algn="ctr"/>
            <a:r>
              <a:rPr lang="it-IT" sz="3200" b="1" dirty="0" err="1">
                <a:solidFill>
                  <a:srgbClr val="9A3604"/>
                </a:solidFill>
              </a:rPr>
              <a:t>Characteristics</a:t>
            </a:r>
            <a:r>
              <a:rPr lang="it-IT" sz="3200" b="1" dirty="0">
                <a:solidFill>
                  <a:srgbClr val="9A3604"/>
                </a:solidFill>
              </a:rPr>
              <a:t> food </a:t>
            </a:r>
            <a:r>
              <a:rPr lang="it-IT" sz="3200" b="1" dirty="0" err="1">
                <a:solidFill>
                  <a:srgbClr val="9A3604"/>
                </a:solidFill>
              </a:rPr>
              <a:t>choices</a:t>
            </a:r>
            <a:r>
              <a:rPr lang="it-IT" sz="3200" b="1" dirty="0">
                <a:solidFill>
                  <a:srgbClr val="9A3604"/>
                </a:solidFill>
              </a:rPr>
              <a:t> of the </a:t>
            </a:r>
            <a:r>
              <a:rPr lang="it-IT" sz="3200" b="1" dirty="0" err="1">
                <a:solidFill>
                  <a:srgbClr val="9A3604"/>
                </a:solidFill>
              </a:rPr>
              <a:t>Mediterranean</a:t>
            </a:r>
            <a:r>
              <a:rPr lang="it-IT" sz="3200" b="1" dirty="0">
                <a:solidFill>
                  <a:srgbClr val="9A3604"/>
                </a:solidFill>
              </a:rPr>
              <a:t> </a:t>
            </a:r>
            <a:r>
              <a:rPr lang="it-IT" sz="3200" b="1" dirty="0" err="1">
                <a:solidFill>
                  <a:srgbClr val="9A3604"/>
                </a:solidFill>
              </a:rPr>
              <a:t>diet</a:t>
            </a:r>
            <a:endParaRPr lang="it-IT" sz="3200" b="1" dirty="0">
              <a:solidFill>
                <a:srgbClr val="9A3604"/>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 xmlns:a16="http://schemas.microsoft.com/office/drawing/2014/main" id="{1C53FA0E-FB72-4863-B137-90DFB40F9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97" y="1568450"/>
            <a:ext cx="8047005" cy="444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asellaDiTesto 1">
            <a:extLst>
              <a:ext uri="{FF2B5EF4-FFF2-40B4-BE49-F238E27FC236}">
                <a16:creationId xmlns="" xmlns:a16="http://schemas.microsoft.com/office/drawing/2014/main" id="{8F7B70D6-FB61-4F9C-8ED3-5E387D891C47}"/>
              </a:ext>
            </a:extLst>
          </p:cNvPr>
          <p:cNvSpPr txBox="1">
            <a:spLocks noChangeArrowheads="1"/>
          </p:cNvSpPr>
          <p:nvPr/>
        </p:nvSpPr>
        <p:spPr bwMode="auto">
          <a:xfrm>
            <a:off x="212725" y="387985"/>
            <a:ext cx="8931275" cy="1015663"/>
          </a:xfrm>
          <a:prstGeom prst="rect">
            <a:avLst/>
          </a:prstGeom>
          <a:noFill/>
          <a:ln>
            <a:noFill/>
          </a:ln>
        </p:spPr>
        <p:txBody>
          <a:bodyPr>
            <a:spAutoFit/>
          </a:bodyPr>
          <a:lstStyle>
            <a:lvl1pPr eaLnBrk="0" hangingPunct="0">
              <a:defRPr sz="1600">
                <a:solidFill>
                  <a:srgbClr val="020060"/>
                </a:solidFill>
                <a:latin typeface="Arial" charset="0"/>
                <a:cs typeface="Arial" charset="0"/>
              </a:defRPr>
            </a:lvl1pPr>
            <a:lvl2pPr marL="742950" indent="-285750" eaLnBrk="0" hangingPunct="0">
              <a:defRPr sz="1600">
                <a:solidFill>
                  <a:srgbClr val="020060"/>
                </a:solidFill>
                <a:latin typeface="Arial" charset="0"/>
                <a:cs typeface="Arial" charset="0"/>
              </a:defRPr>
            </a:lvl2pPr>
            <a:lvl3pPr marL="1143000" indent="-228600" eaLnBrk="0" hangingPunct="0">
              <a:defRPr sz="1600">
                <a:solidFill>
                  <a:srgbClr val="020060"/>
                </a:solidFill>
                <a:latin typeface="Arial" charset="0"/>
                <a:cs typeface="Arial" charset="0"/>
              </a:defRPr>
            </a:lvl3pPr>
            <a:lvl4pPr marL="1600200" indent="-228600" eaLnBrk="0" hangingPunct="0">
              <a:defRPr sz="1600">
                <a:solidFill>
                  <a:srgbClr val="020060"/>
                </a:solidFill>
                <a:latin typeface="Arial" charset="0"/>
                <a:cs typeface="Arial" charset="0"/>
              </a:defRPr>
            </a:lvl4pPr>
            <a:lvl5pPr marL="2057400" indent="-228600" eaLnBrk="0" hangingPunct="0">
              <a:defRPr sz="1600">
                <a:solidFill>
                  <a:srgbClr val="020060"/>
                </a:solidFill>
                <a:latin typeface="Arial" charset="0"/>
                <a:cs typeface="Arial" charset="0"/>
              </a:defRPr>
            </a:lvl5pPr>
            <a:lvl6pPr marL="2514600" indent="-228600" eaLnBrk="0" fontAlgn="base" hangingPunct="0">
              <a:spcBef>
                <a:spcPct val="0"/>
              </a:spcBef>
              <a:spcAft>
                <a:spcPct val="0"/>
              </a:spcAft>
              <a:defRPr sz="1600">
                <a:solidFill>
                  <a:srgbClr val="020060"/>
                </a:solidFill>
                <a:latin typeface="Arial" charset="0"/>
                <a:cs typeface="Arial" charset="0"/>
              </a:defRPr>
            </a:lvl6pPr>
            <a:lvl7pPr marL="2971800" indent="-228600" eaLnBrk="0" fontAlgn="base" hangingPunct="0">
              <a:spcBef>
                <a:spcPct val="0"/>
              </a:spcBef>
              <a:spcAft>
                <a:spcPct val="0"/>
              </a:spcAft>
              <a:defRPr sz="1600">
                <a:solidFill>
                  <a:srgbClr val="020060"/>
                </a:solidFill>
                <a:latin typeface="Arial" charset="0"/>
                <a:cs typeface="Arial" charset="0"/>
              </a:defRPr>
            </a:lvl7pPr>
            <a:lvl8pPr marL="3429000" indent="-228600" eaLnBrk="0" fontAlgn="base" hangingPunct="0">
              <a:spcBef>
                <a:spcPct val="0"/>
              </a:spcBef>
              <a:spcAft>
                <a:spcPct val="0"/>
              </a:spcAft>
              <a:defRPr sz="1600">
                <a:solidFill>
                  <a:srgbClr val="020060"/>
                </a:solidFill>
                <a:latin typeface="Arial" charset="0"/>
                <a:cs typeface="Arial" charset="0"/>
              </a:defRPr>
            </a:lvl8pPr>
            <a:lvl9pPr marL="3886200" indent="-228600" eaLnBrk="0" fontAlgn="base" hangingPunct="0">
              <a:spcBef>
                <a:spcPct val="0"/>
              </a:spcBef>
              <a:spcAft>
                <a:spcPct val="0"/>
              </a:spcAft>
              <a:defRPr sz="1600">
                <a:solidFill>
                  <a:srgbClr val="020060"/>
                </a:solidFill>
                <a:latin typeface="Arial" charset="0"/>
                <a:cs typeface="Arial" charset="0"/>
              </a:defRPr>
            </a:lvl9pPr>
          </a:lstStyle>
          <a:p>
            <a:pPr algn="ctr" defTabSz="685800" eaLnBrk="1" fontAlgn="auto" hangingPunct="1">
              <a:spcBef>
                <a:spcPts val="0"/>
              </a:spcBef>
              <a:spcAft>
                <a:spcPts val="0"/>
              </a:spcAft>
              <a:defRPr/>
            </a:pPr>
            <a:r>
              <a:rPr lang="en-US" sz="2000" b="1" dirty="0">
                <a:solidFill>
                  <a:srgbClr val="9A3604"/>
                </a:solidFill>
                <a:ea typeface="+mn-ea"/>
              </a:rPr>
              <a:t>Implementation of two of the food choices characteristic of the traditional Mediterranean diet is associated with a 20% reduction in </a:t>
            </a:r>
            <a:endParaRPr lang="en-US" sz="2000" b="1" dirty="0" smtClean="0">
              <a:solidFill>
                <a:srgbClr val="9A3604"/>
              </a:solidFill>
              <a:ea typeface="+mn-ea"/>
            </a:endParaRPr>
          </a:p>
          <a:p>
            <a:pPr algn="ctr" defTabSz="685800" eaLnBrk="1" fontAlgn="auto" hangingPunct="1">
              <a:spcBef>
                <a:spcPts val="0"/>
              </a:spcBef>
              <a:spcAft>
                <a:spcPts val="0"/>
              </a:spcAft>
              <a:defRPr/>
            </a:pPr>
            <a:r>
              <a:rPr lang="en-US" sz="2000" b="1" dirty="0" smtClean="0">
                <a:solidFill>
                  <a:srgbClr val="9A3604"/>
                </a:solidFill>
                <a:ea typeface="+mn-ea"/>
              </a:rPr>
              <a:t>all-cause </a:t>
            </a:r>
            <a:r>
              <a:rPr lang="en-US" sz="2000" b="1" dirty="0">
                <a:solidFill>
                  <a:srgbClr val="9A3604"/>
                </a:solidFill>
                <a:ea typeface="+mn-ea"/>
              </a:rPr>
              <a:t>mortality</a:t>
            </a:r>
          </a:p>
        </p:txBody>
      </p:sp>
      <p:sp>
        <p:nvSpPr>
          <p:cNvPr id="21508" name="CasellaDiTesto 2">
            <a:extLst>
              <a:ext uri="{FF2B5EF4-FFF2-40B4-BE49-F238E27FC236}">
                <a16:creationId xmlns="" xmlns:a16="http://schemas.microsoft.com/office/drawing/2014/main" id="{E6F61CC1-81D7-400E-B808-97C6708A5875}"/>
              </a:ext>
            </a:extLst>
          </p:cNvPr>
          <p:cNvSpPr txBox="1">
            <a:spLocks noChangeArrowheads="1"/>
          </p:cNvSpPr>
          <p:nvPr/>
        </p:nvSpPr>
        <p:spPr bwMode="auto">
          <a:xfrm>
            <a:off x="5436096" y="6470015"/>
            <a:ext cx="3529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defTabSz="68580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defTabSz="6858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6858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defTabSz="6858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1200">
                <a:cs typeface="Arial" panose="020B0604020202020204" pitchFamily="34" charset="0"/>
              </a:rPr>
              <a:t>Sofi F et al BMJ 2008</a:t>
            </a:r>
          </a:p>
        </p:txBody>
      </p:sp>
      <p:sp>
        <p:nvSpPr>
          <p:cNvPr id="2" name="CasellaDiTesto 1">
            <a:extLst>
              <a:ext uri="{FF2B5EF4-FFF2-40B4-BE49-F238E27FC236}">
                <a16:creationId xmlns="" xmlns:a16="http://schemas.microsoft.com/office/drawing/2014/main" id="{E51D2B8C-0420-4A5C-860A-04182E2D4DAF}"/>
              </a:ext>
            </a:extLst>
          </p:cNvPr>
          <p:cNvSpPr txBox="1"/>
          <p:nvPr/>
        </p:nvSpPr>
        <p:spPr>
          <a:xfrm>
            <a:off x="8532813" y="1268413"/>
            <a:ext cx="611187" cy="300037"/>
          </a:xfrm>
          <a:prstGeom prst="rect">
            <a:avLst/>
          </a:prstGeom>
          <a:solidFill>
            <a:schemeClr val="bg1"/>
          </a:solidFill>
        </p:spPr>
        <p:txBody>
          <a:bodyPr>
            <a:spAutoFit/>
          </a:bodyPr>
          <a:lstStyle/>
          <a:p>
            <a:pPr defTabSz="685800" eaLnBrk="1" fontAlgn="auto" hangingPunct="1">
              <a:spcBef>
                <a:spcPts val="0"/>
              </a:spcBef>
              <a:spcAft>
                <a:spcPts val="0"/>
              </a:spcAft>
              <a:defRPr/>
            </a:pPr>
            <a:endParaRPr lang="it-IT" sz="1350" dirty="0">
              <a:solidFill>
                <a:prstClr val="black"/>
              </a:solidFill>
              <a:latin typeface="Calibri" panose="020F0502020204030204"/>
              <a:ea typeface="+mn-ea"/>
            </a:endParaRPr>
          </a:p>
        </p:txBody>
      </p:sp>
      <p:sp>
        <p:nvSpPr>
          <p:cNvPr id="3" name="CasellaDiTesto 2">
            <a:extLst>
              <a:ext uri="{FF2B5EF4-FFF2-40B4-BE49-F238E27FC236}">
                <a16:creationId xmlns="" xmlns:a16="http://schemas.microsoft.com/office/drawing/2014/main" id="{33E9607A-58F4-474C-B686-FD6B30BDEF40}"/>
              </a:ext>
            </a:extLst>
          </p:cNvPr>
          <p:cNvSpPr txBox="1"/>
          <p:nvPr/>
        </p:nvSpPr>
        <p:spPr>
          <a:xfrm>
            <a:off x="8413750" y="1268413"/>
            <a:ext cx="119063" cy="300037"/>
          </a:xfrm>
          <a:prstGeom prst="rect">
            <a:avLst/>
          </a:prstGeom>
          <a:solidFill>
            <a:schemeClr val="bg1"/>
          </a:solidFill>
        </p:spPr>
        <p:txBody>
          <a:bodyPr>
            <a:spAutoFit/>
          </a:bodyPr>
          <a:lstStyle/>
          <a:p>
            <a:pPr defTabSz="685800" eaLnBrk="1" fontAlgn="auto" hangingPunct="1">
              <a:spcBef>
                <a:spcPts val="0"/>
              </a:spcBef>
              <a:spcAft>
                <a:spcPts val="0"/>
              </a:spcAft>
              <a:defRPr/>
            </a:pPr>
            <a:endParaRPr lang="it-IT" sz="1350" dirty="0">
              <a:solidFill>
                <a:prstClr val="black"/>
              </a:solidFill>
              <a:latin typeface="Calibri" panose="020F0502020204030204"/>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36A042F1-D379-41CD-8AD8-72204CBCCFAD}"/>
              </a:ext>
            </a:extLst>
          </p:cNvPr>
          <p:cNvPicPr>
            <a:picLocks noChangeAspect="1"/>
          </p:cNvPicPr>
          <p:nvPr/>
        </p:nvPicPr>
        <p:blipFill>
          <a:blip r:embed="rId2"/>
          <a:stretch>
            <a:fillRect/>
          </a:stretch>
        </p:blipFill>
        <p:spPr>
          <a:xfrm>
            <a:off x="1115616" y="807709"/>
            <a:ext cx="7056784" cy="5833448"/>
          </a:xfrm>
          <a:prstGeom prst="rect">
            <a:avLst/>
          </a:prstGeom>
        </p:spPr>
      </p:pic>
      <p:sp>
        <p:nvSpPr>
          <p:cNvPr id="3" name="CasellaDiTesto 2">
            <a:extLst>
              <a:ext uri="{FF2B5EF4-FFF2-40B4-BE49-F238E27FC236}">
                <a16:creationId xmlns="" xmlns:a16="http://schemas.microsoft.com/office/drawing/2014/main" id="{44622CA7-17A8-4441-9726-FA1A18AEB393}"/>
              </a:ext>
            </a:extLst>
          </p:cNvPr>
          <p:cNvSpPr txBox="1"/>
          <p:nvPr/>
        </p:nvSpPr>
        <p:spPr>
          <a:xfrm>
            <a:off x="179513" y="216843"/>
            <a:ext cx="8784976" cy="400110"/>
          </a:xfrm>
          <a:prstGeom prst="rect">
            <a:avLst/>
          </a:prstGeom>
          <a:noFill/>
        </p:spPr>
        <p:txBody>
          <a:bodyPr wrap="square" rtlCol="0">
            <a:spAutoFit/>
          </a:bodyPr>
          <a:lstStyle/>
          <a:p>
            <a:r>
              <a:rPr lang="it-IT" sz="2000" b="1" dirty="0" smtClean="0">
                <a:solidFill>
                  <a:srgbClr val="9A3604"/>
                </a:solidFill>
              </a:rPr>
              <a:t>       </a:t>
            </a:r>
            <a:r>
              <a:rPr lang="it-IT" sz="2000" b="1" dirty="0" err="1" smtClean="0">
                <a:solidFill>
                  <a:srgbClr val="9A3604"/>
                </a:solidFill>
              </a:rPr>
              <a:t>Most</a:t>
            </a:r>
            <a:r>
              <a:rPr lang="it-IT" sz="2000" b="1" dirty="0" smtClean="0">
                <a:solidFill>
                  <a:srgbClr val="9A3604"/>
                </a:solidFill>
              </a:rPr>
              <a:t> </a:t>
            </a:r>
            <a:r>
              <a:rPr lang="it-IT" sz="2000" b="1" dirty="0">
                <a:solidFill>
                  <a:srgbClr val="9A3604"/>
                </a:solidFill>
              </a:rPr>
              <a:t>common </a:t>
            </a:r>
            <a:r>
              <a:rPr lang="it-IT" sz="2000" b="1" dirty="0" err="1">
                <a:solidFill>
                  <a:srgbClr val="9A3604"/>
                </a:solidFill>
              </a:rPr>
              <a:t>deficiencies</a:t>
            </a:r>
            <a:r>
              <a:rPr lang="it-IT" sz="2000" b="1" dirty="0">
                <a:solidFill>
                  <a:srgbClr val="9A3604"/>
                </a:solidFill>
              </a:rPr>
              <a:t> and </a:t>
            </a:r>
            <a:r>
              <a:rPr lang="it-IT" sz="2000" b="1" dirty="0" err="1">
                <a:solidFill>
                  <a:srgbClr val="9A3604"/>
                </a:solidFill>
              </a:rPr>
              <a:t>excesses</a:t>
            </a:r>
            <a:r>
              <a:rPr lang="it-IT" sz="2000" b="1" dirty="0">
                <a:solidFill>
                  <a:srgbClr val="9A3604"/>
                </a:solidFill>
              </a:rPr>
              <a:t> in </a:t>
            </a:r>
            <a:r>
              <a:rPr lang="it-IT" sz="2000" b="1" dirty="0" err="1">
                <a:solidFill>
                  <a:srgbClr val="9A3604"/>
                </a:solidFill>
              </a:rPr>
              <a:t>today</a:t>
            </a:r>
            <a:r>
              <a:rPr lang="it-IT" sz="2000" b="1" dirty="0">
                <a:solidFill>
                  <a:srgbClr val="9A3604"/>
                </a:solidFill>
              </a:rPr>
              <a:t> western </a:t>
            </a:r>
            <a:r>
              <a:rPr lang="it-IT" sz="2000" b="1" dirty="0" err="1">
                <a:solidFill>
                  <a:srgbClr val="9A3604"/>
                </a:solidFill>
              </a:rPr>
              <a:t>diet</a:t>
            </a:r>
            <a:endParaRPr lang="it-IT" sz="2000" b="1" dirty="0">
              <a:solidFill>
                <a:srgbClr val="9A3604"/>
              </a:solidFill>
            </a:endParaRPr>
          </a:p>
        </p:txBody>
      </p:sp>
    </p:spTree>
    <p:extLst>
      <p:ext uri="{BB962C8B-B14F-4D97-AF65-F5344CB8AC3E}">
        <p14:creationId xmlns:p14="http://schemas.microsoft.com/office/powerpoint/2010/main" val="4130472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4">
            <a:extLst>
              <a:ext uri="{FF2B5EF4-FFF2-40B4-BE49-F238E27FC236}">
                <a16:creationId xmlns="" xmlns:a16="http://schemas.microsoft.com/office/drawing/2014/main" id="{35629E36-12FD-479F-9AF7-61D990171A33}"/>
              </a:ext>
            </a:extLst>
          </p:cNvPr>
          <p:cNvSpPr txBox="1">
            <a:spLocks noChangeArrowheads="1"/>
          </p:cNvSpPr>
          <p:nvPr/>
        </p:nvSpPr>
        <p:spPr bwMode="auto">
          <a:xfrm>
            <a:off x="287338" y="2492375"/>
            <a:ext cx="8569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it-IT" sz="1600">
                <a:cs typeface="Arial" panose="020B0604020202020204" pitchFamily="34" charset="0"/>
              </a:rPr>
              <a:t>The European Commission has explicitly called for such a nutrition information system to be part of the European “strategy on nutrition, overweight and obesity-related issues” to “facilitate consumer understanding of the contribution or importance of the food to the energy and nutrient content of a diet”. </a:t>
            </a:r>
            <a:endParaRPr lang="it-IT" altLang="it-IT" sz="1600">
              <a:cs typeface="Arial" panose="020B0604020202020204" pitchFamily="34" charset="0"/>
            </a:endParaRPr>
          </a:p>
        </p:txBody>
      </p:sp>
      <p:sp>
        <p:nvSpPr>
          <p:cNvPr id="24579" name="CasellaDiTesto 6">
            <a:extLst>
              <a:ext uri="{FF2B5EF4-FFF2-40B4-BE49-F238E27FC236}">
                <a16:creationId xmlns="" xmlns:a16="http://schemas.microsoft.com/office/drawing/2014/main" id="{366FE319-48F5-4FB8-ADA3-982D178776BE}"/>
              </a:ext>
            </a:extLst>
          </p:cNvPr>
          <p:cNvSpPr txBox="1">
            <a:spLocks noChangeArrowheads="1"/>
          </p:cNvSpPr>
          <p:nvPr/>
        </p:nvSpPr>
        <p:spPr bwMode="auto">
          <a:xfrm>
            <a:off x="5111750" y="6491288"/>
            <a:ext cx="403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1400">
                <a:cs typeface="Arial" panose="020B0604020202020204" pitchFamily="34" charset="0"/>
              </a:rPr>
              <a:t>Carruba et al., </a:t>
            </a:r>
            <a:r>
              <a:rPr lang="en-US" altLang="it-IT" sz="1400">
                <a:cs typeface="Arial" panose="020B0604020202020204" pitchFamily="34" charset="0"/>
              </a:rPr>
              <a:t>Eat Weight Disord. 2021 Oct 19</a:t>
            </a:r>
            <a:endParaRPr lang="it-IT" altLang="it-IT" sz="1400">
              <a:cs typeface="Arial" panose="020B0604020202020204" pitchFamily="34" charset="0"/>
            </a:endParaRPr>
          </a:p>
        </p:txBody>
      </p:sp>
      <p:pic>
        <p:nvPicPr>
          <p:cNvPr id="24580" name="Immagine 2">
            <a:extLst>
              <a:ext uri="{FF2B5EF4-FFF2-40B4-BE49-F238E27FC236}">
                <a16:creationId xmlns="" xmlns:a16="http://schemas.microsoft.com/office/drawing/2014/main" id="{4E9B38A1-2BEE-4B0D-8ACB-83DC95FF1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6213"/>
            <a:ext cx="5811837"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 xmlns:a16="http://schemas.microsoft.com/office/drawing/2014/main" id="{2DC4CEA8-2E9A-483F-A70D-88AFB5720B53}"/>
              </a:ext>
            </a:extLst>
          </p:cNvPr>
          <p:cNvSpPr txBox="1"/>
          <p:nvPr/>
        </p:nvSpPr>
        <p:spPr>
          <a:xfrm>
            <a:off x="287338" y="3789363"/>
            <a:ext cx="7694612" cy="2554287"/>
          </a:xfrm>
          <a:prstGeom prst="rect">
            <a:avLst/>
          </a:prstGeom>
          <a:noFill/>
        </p:spPr>
        <p:txBody>
          <a:bodyPr>
            <a:spAutoFit/>
          </a:bodyPr>
          <a:lstStyle/>
          <a:p>
            <a:pPr>
              <a:defRPr/>
            </a:pPr>
            <a:r>
              <a:rPr lang="it-IT" sz="1600" dirty="0" err="1"/>
              <a:t>This</a:t>
            </a:r>
            <a:r>
              <a:rPr lang="it-IT" sz="1600" dirty="0"/>
              <a:t> </a:t>
            </a:r>
            <a:r>
              <a:rPr lang="it-IT" sz="1600" dirty="0" err="1"/>
              <a:t>document</a:t>
            </a:r>
            <a:r>
              <a:rPr lang="it-IT" sz="1600" dirty="0"/>
              <a:t> </a:t>
            </a:r>
            <a:r>
              <a:rPr lang="it-IT" sz="1600" dirty="0" err="1"/>
              <a:t>was</a:t>
            </a:r>
            <a:r>
              <a:rPr lang="it-IT" sz="1600" dirty="0"/>
              <a:t> </a:t>
            </a:r>
            <a:r>
              <a:rPr lang="it-IT" sz="1600" dirty="0" err="1"/>
              <a:t>endorsed</a:t>
            </a:r>
            <a:r>
              <a:rPr lang="it-IT" sz="1600" dirty="0"/>
              <a:t> by:</a:t>
            </a:r>
          </a:p>
          <a:p>
            <a:pPr>
              <a:defRPr/>
            </a:pPr>
            <a:endParaRPr lang="it-IT" sz="1600" dirty="0"/>
          </a:p>
          <a:p>
            <a:pPr marL="285750" indent="-285750">
              <a:buFont typeface="Courier New" panose="02070309020205020404" pitchFamily="49" charset="0"/>
              <a:buChar char="o"/>
              <a:defRPr/>
            </a:pPr>
            <a:r>
              <a:rPr lang="it-IT" sz="1600" dirty="0" err="1"/>
              <a:t>Italian</a:t>
            </a:r>
            <a:r>
              <a:rPr lang="it-IT" sz="1600" dirty="0"/>
              <a:t> Association of </a:t>
            </a:r>
            <a:r>
              <a:rPr lang="it-IT" sz="1600" dirty="0" err="1"/>
              <a:t>Dietetics</a:t>
            </a:r>
            <a:r>
              <a:rPr lang="it-IT" sz="1600" dirty="0"/>
              <a:t> and Clinical </a:t>
            </a:r>
            <a:r>
              <a:rPr lang="it-IT" sz="1600" dirty="0" err="1"/>
              <a:t>Nutrition</a:t>
            </a:r>
            <a:r>
              <a:rPr lang="it-IT" sz="1600" dirty="0"/>
              <a:t> (ADI) Foundation</a:t>
            </a:r>
          </a:p>
          <a:p>
            <a:pPr marL="285750" indent="-285750">
              <a:buFont typeface="Courier New" panose="02070309020205020404" pitchFamily="49" charset="0"/>
              <a:buChar char="o"/>
              <a:defRPr/>
            </a:pPr>
            <a:r>
              <a:rPr lang="it-IT" sz="1600" dirty="0" err="1"/>
              <a:t>Italian</a:t>
            </a:r>
            <a:r>
              <a:rPr lang="it-IT" sz="1600" dirty="0"/>
              <a:t> </a:t>
            </a:r>
            <a:r>
              <a:rPr lang="it-IT" sz="1600" dirty="0" err="1"/>
              <a:t>Obesity</a:t>
            </a:r>
            <a:r>
              <a:rPr lang="it-IT" sz="1600" dirty="0"/>
              <a:t> Network (IO-NET)</a:t>
            </a:r>
          </a:p>
          <a:p>
            <a:pPr marL="285750" indent="-285750">
              <a:buFont typeface="Courier New" panose="02070309020205020404" pitchFamily="49" charset="0"/>
              <a:buChar char="o"/>
              <a:defRPr/>
            </a:pPr>
            <a:r>
              <a:rPr lang="it-IT" sz="1600" dirty="0" err="1"/>
              <a:t>Italian</a:t>
            </a:r>
            <a:r>
              <a:rPr lang="it-IT" sz="1600" dirty="0"/>
              <a:t> Society for the Study of </a:t>
            </a:r>
            <a:r>
              <a:rPr lang="it-IT" sz="1600" dirty="0" err="1"/>
              <a:t>Eating</a:t>
            </a:r>
            <a:r>
              <a:rPr lang="it-IT" sz="1600" dirty="0"/>
              <a:t> Disorders (SISDCA)</a:t>
            </a:r>
          </a:p>
          <a:p>
            <a:pPr marL="285750" indent="-285750">
              <a:buFont typeface="Courier New" panose="02070309020205020404" pitchFamily="49" charset="0"/>
              <a:buChar char="o"/>
              <a:defRPr/>
            </a:pPr>
            <a:r>
              <a:rPr lang="it-IT" sz="1600" dirty="0" err="1"/>
              <a:t>Italian</a:t>
            </a:r>
            <a:r>
              <a:rPr lang="it-IT" sz="1600" dirty="0"/>
              <a:t> Society of </a:t>
            </a:r>
            <a:r>
              <a:rPr lang="it-IT" sz="1600" dirty="0" err="1"/>
              <a:t>Alimentary</a:t>
            </a:r>
            <a:r>
              <a:rPr lang="it-IT" sz="1600" dirty="0"/>
              <a:t> Sciences (SISA)</a:t>
            </a:r>
          </a:p>
          <a:p>
            <a:pPr marL="285750" indent="-285750">
              <a:buFont typeface="Courier New" panose="02070309020205020404" pitchFamily="49" charset="0"/>
              <a:buChar char="o"/>
              <a:defRPr/>
            </a:pPr>
            <a:r>
              <a:rPr lang="it-IT" sz="1600" dirty="0" err="1"/>
              <a:t>Italian</a:t>
            </a:r>
            <a:r>
              <a:rPr lang="it-IT" sz="1600" dirty="0"/>
              <a:t> Society of </a:t>
            </a:r>
            <a:r>
              <a:rPr lang="it-IT" sz="1600" dirty="0" err="1"/>
              <a:t>Paediatric</a:t>
            </a:r>
            <a:r>
              <a:rPr lang="it-IT" sz="1600" dirty="0"/>
              <a:t> </a:t>
            </a:r>
            <a:r>
              <a:rPr lang="it-IT" sz="1600" dirty="0" err="1"/>
              <a:t>Endocrinology</a:t>
            </a:r>
            <a:r>
              <a:rPr lang="it-IT" sz="1600" dirty="0"/>
              <a:t> and </a:t>
            </a:r>
            <a:r>
              <a:rPr lang="it-IT" sz="1600" dirty="0" err="1"/>
              <a:t>Diabetology</a:t>
            </a:r>
            <a:r>
              <a:rPr lang="it-IT" sz="1600" dirty="0"/>
              <a:t> (SIEDP)</a:t>
            </a:r>
          </a:p>
          <a:p>
            <a:pPr marL="285750" indent="-285750">
              <a:buFont typeface="Courier New" panose="02070309020205020404" pitchFamily="49" charset="0"/>
              <a:buChar char="o"/>
              <a:defRPr/>
            </a:pPr>
            <a:r>
              <a:rPr lang="it-IT" sz="1600" dirty="0" err="1"/>
              <a:t>Italian</a:t>
            </a:r>
            <a:r>
              <a:rPr lang="it-IT" sz="1600" dirty="0"/>
              <a:t> Association of </a:t>
            </a:r>
            <a:r>
              <a:rPr lang="it-IT" sz="1600" dirty="0" err="1"/>
              <a:t>Dietetics</a:t>
            </a:r>
            <a:r>
              <a:rPr lang="it-IT" sz="1600" dirty="0"/>
              <a:t> and Clinical </a:t>
            </a:r>
            <a:r>
              <a:rPr lang="it-IT" sz="1600" dirty="0" err="1"/>
              <a:t>Nutrition</a:t>
            </a:r>
            <a:r>
              <a:rPr lang="it-IT" sz="1600" dirty="0"/>
              <a:t> (ADI)</a:t>
            </a:r>
          </a:p>
          <a:p>
            <a:pPr marL="285750" indent="-285750">
              <a:buFont typeface="Courier New" panose="02070309020205020404" pitchFamily="49" charset="0"/>
              <a:buChar char="o"/>
              <a:defRPr/>
            </a:pPr>
            <a:r>
              <a:rPr lang="it-IT" sz="1600" dirty="0" err="1"/>
              <a:t>Italian</a:t>
            </a:r>
            <a:r>
              <a:rPr lang="it-IT" sz="1600" dirty="0"/>
              <a:t> Society of </a:t>
            </a:r>
            <a:r>
              <a:rPr lang="it-IT" sz="1600" dirty="0" err="1"/>
              <a:t>Pediatric</a:t>
            </a:r>
            <a:r>
              <a:rPr lang="it-IT" sz="1600" dirty="0"/>
              <a:t> </a:t>
            </a:r>
            <a:r>
              <a:rPr lang="it-IT" sz="1600" dirty="0" err="1"/>
              <a:t>Nutrition</a:t>
            </a:r>
            <a:r>
              <a:rPr lang="it-IT" sz="1600" dirty="0"/>
              <a:t> (SINUPE)</a:t>
            </a:r>
          </a:p>
          <a:p>
            <a:pPr marL="285750" indent="-285750">
              <a:buFont typeface="Courier New" panose="02070309020205020404" pitchFamily="49" charset="0"/>
              <a:buChar char="o"/>
              <a:defRPr/>
            </a:pPr>
            <a:r>
              <a:rPr lang="it-IT" sz="1600" dirty="0" err="1"/>
              <a:t>Italian</a:t>
            </a:r>
            <a:r>
              <a:rPr lang="it-IT" sz="1600" dirty="0"/>
              <a:t> </a:t>
            </a:r>
            <a:r>
              <a:rPr lang="it-IT" sz="1600" dirty="0" err="1"/>
              <a:t>Obesity</a:t>
            </a:r>
            <a:r>
              <a:rPr lang="it-IT" sz="1600" dirty="0"/>
              <a:t> Society (SIO)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sellaDiTesto 1">
            <a:extLst>
              <a:ext uri="{FF2B5EF4-FFF2-40B4-BE49-F238E27FC236}">
                <a16:creationId xmlns="" xmlns:a16="http://schemas.microsoft.com/office/drawing/2014/main" id="{2479B6CD-D3F4-44B3-9BB6-85DCAE3B96C8}"/>
              </a:ext>
            </a:extLst>
          </p:cNvPr>
          <p:cNvSpPr txBox="1">
            <a:spLocks noChangeArrowheads="1"/>
          </p:cNvSpPr>
          <p:nvPr/>
        </p:nvSpPr>
        <p:spPr bwMode="auto">
          <a:xfrm>
            <a:off x="187325" y="1833563"/>
            <a:ext cx="8812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it-IT" sz="1200">
                <a:cs typeface="Arial" panose="020B0604020202020204" pitchFamily="34" charset="0"/>
              </a:rPr>
              <a:t>Nutri-Score is a supplementary nutrition labelling system of foods, developed by French researchers, based on a specific algorithm, assigning negative points to products based on their content in calories, sodium, sugar and saturated fats (per 100 g) and positive points based on their content of fibres, proteins and selected ingredients (fruit, vegetables, legumes, nuts and seeds, olive and walnut oils). </a:t>
            </a:r>
          </a:p>
          <a:p>
            <a:pPr>
              <a:spcBef>
                <a:spcPct val="0"/>
              </a:spcBef>
              <a:buFontTx/>
              <a:buNone/>
            </a:pPr>
            <a:endParaRPr lang="en-US" altLang="it-IT" sz="1200">
              <a:cs typeface="Arial" panose="020B0604020202020204" pitchFamily="34" charset="0"/>
            </a:endParaRPr>
          </a:p>
          <a:p>
            <a:pPr>
              <a:spcBef>
                <a:spcPct val="0"/>
              </a:spcBef>
              <a:buFontTx/>
              <a:buNone/>
            </a:pPr>
            <a:r>
              <a:rPr lang="en-US" altLang="it-IT" sz="1200">
                <a:cs typeface="Arial" panose="020B0604020202020204" pitchFamily="34" charset="0"/>
              </a:rPr>
              <a:t>Based on the obtained final score, each food is classified into five categories: from the best (A, dark green) to the worst (E, red). </a:t>
            </a:r>
            <a:endParaRPr lang="it-IT" altLang="it-IT" sz="1200">
              <a:cs typeface="Arial" panose="020B0604020202020204" pitchFamily="34" charset="0"/>
            </a:endParaRPr>
          </a:p>
        </p:txBody>
      </p:sp>
      <p:pic>
        <p:nvPicPr>
          <p:cNvPr id="25603" name="Immagine 2">
            <a:extLst>
              <a:ext uri="{FF2B5EF4-FFF2-40B4-BE49-F238E27FC236}">
                <a16:creationId xmlns="" xmlns:a16="http://schemas.microsoft.com/office/drawing/2014/main" id="{1B4FCBBE-F2FC-4A2F-8923-685F3B00D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836613"/>
            <a:ext cx="87058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asellaDiTesto 3">
            <a:extLst>
              <a:ext uri="{FF2B5EF4-FFF2-40B4-BE49-F238E27FC236}">
                <a16:creationId xmlns="" xmlns:a16="http://schemas.microsoft.com/office/drawing/2014/main" id="{E673BADB-87B7-468C-8A52-DE115E7B4BF3}"/>
              </a:ext>
            </a:extLst>
          </p:cNvPr>
          <p:cNvSpPr txBox="1">
            <a:spLocks noChangeArrowheads="1"/>
          </p:cNvSpPr>
          <p:nvPr/>
        </p:nvSpPr>
        <p:spPr bwMode="auto">
          <a:xfrm>
            <a:off x="554038" y="52388"/>
            <a:ext cx="8170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it-IT" sz="4000" dirty="0">
                <a:solidFill>
                  <a:srgbClr val="9A3604"/>
                </a:solidFill>
                <a:cs typeface="Arial" panose="020B0604020202020204" pitchFamily="34" charset="0"/>
              </a:rPr>
              <a:t>Nutri-Score criticisms</a:t>
            </a:r>
            <a:endParaRPr lang="it-IT" altLang="it-IT" sz="4000" dirty="0">
              <a:solidFill>
                <a:srgbClr val="9A3604"/>
              </a:solidFill>
              <a:cs typeface="Arial" panose="020B0604020202020204" pitchFamily="34" charset="0"/>
            </a:endParaRPr>
          </a:p>
        </p:txBody>
      </p:sp>
      <p:sp>
        <p:nvSpPr>
          <p:cNvPr id="5" name="CasellaDiTesto 4">
            <a:extLst>
              <a:ext uri="{FF2B5EF4-FFF2-40B4-BE49-F238E27FC236}">
                <a16:creationId xmlns="" xmlns:a16="http://schemas.microsoft.com/office/drawing/2014/main" id="{4C9FA4DF-C1B7-481F-95F5-F3FD9BC5C826}"/>
              </a:ext>
            </a:extLst>
          </p:cNvPr>
          <p:cNvSpPr txBox="1">
            <a:spLocks noChangeArrowheads="1"/>
          </p:cNvSpPr>
          <p:nvPr/>
        </p:nvSpPr>
        <p:spPr bwMode="auto">
          <a:xfrm>
            <a:off x="187325" y="3213100"/>
            <a:ext cx="85677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 typeface="Wingdings" panose="05000000000000000000" pitchFamily="2" charset="2"/>
              <a:buChar char="Ø"/>
            </a:pPr>
            <a:r>
              <a:rPr lang="en-US" altLang="it-IT" sz="1200" dirty="0">
                <a:cs typeface="Arial" panose="020B0604020202020204" pitchFamily="34" charset="0"/>
              </a:rPr>
              <a:t>“</a:t>
            </a:r>
            <a:r>
              <a:rPr lang="en-US" altLang="it-IT" sz="1200" i="1" dirty="0">
                <a:cs typeface="Arial" panose="020B0604020202020204" pitchFamily="34" charset="0"/>
              </a:rPr>
              <a:t>a priori</a:t>
            </a:r>
            <a:r>
              <a:rPr lang="en-US" altLang="it-IT" sz="1200" dirty="0">
                <a:cs typeface="Arial" panose="020B0604020202020204" pitchFamily="34" charset="0"/>
              </a:rPr>
              <a:t>” classification of nutrients and foods as </a:t>
            </a:r>
            <a:r>
              <a:rPr lang="en-US" altLang="it-IT" sz="1200" dirty="0" err="1">
                <a:cs typeface="Arial" panose="020B0604020202020204" pitchFamily="34" charset="0"/>
              </a:rPr>
              <a:t>favourable</a:t>
            </a:r>
            <a:r>
              <a:rPr lang="en-US" altLang="it-IT" sz="1200" dirty="0">
                <a:cs typeface="Arial" panose="020B0604020202020204" pitchFamily="34" charset="0"/>
              </a:rPr>
              <a:t> and </a:t>
            </a:r>
            <a:r>
              <a:rPr lang="en-US" altLang="it-IT" sz="1200" dirty="0" err="1">
                <a:cs typeface="Arial" panose="020B0604020202020204" pitchFamily="34" charset="0"/>
              </a:rPr>
              <a:t>unfavourable</a:t>
            </a:r>
            <a:r>
              <a:rPr lang="en-US" altLang="it-IT" sz="1200" dirty="0">
                <a:cs typeface="Arial" panose="020B0604020202020204" pitchFamily="34" charset="0"/>
              </a:rPr>
              <a:t>, whereas the effect of food depends on the quantity and the frequency with which they are consumed.</a:t>
            </a:r>
          </a:p>
          <a:p>
            <a:pPr>
              <a:spcBef>
                <a:spcPct val="0"/>
              </a:spcBef>
              <a:buFont typeface="Wingdings" panose="05000000000000000000" pitchFamily="2" charset="2"/>
              <a:buChar char="Ø"/>
            </a:pPr>
            <a:endParaRPr lang="it-IT" altLang="it-IT" sz="1200" dirty="0">
              <a:cs typeface="Arial" panose="020B0604020202020204" pitchFamily="34" charset="0"/>
            </a:endParaRPr>
          </a:p>
          <a:p>
            <a:pPr>
              <a:spcBef>
                <a:spcPct val="0"/>
              </a:spcBef>
              <a:buFont typeface="Wingdings" panose="05000000000000000000" pitchFamily="2" charset="2"/>
              <a:buChar char="Ø"/>
            </a:pPr>
            <a:r>
              <a:rPr lang="en-US" altLang="it-IT" sz="1200" dirty="0">
                <a:cs typeface="Arial" panose="020B0604020202020204" pitchFamily="34" charset="0"/>
              </a:rPr>
              <a:t>highly </a:t>
            </a:r>
            <a:r>
              <a:rPr lang="en-US" altLang="it-IT" sz="1200" dirty="0" err="1">
                <a:cs typeface="Arial" panose="020B0604020202020204" pitchFamily="34" charset="0"/>
              </a:rPr>
              <a:t>focussed</a:t>
            </a:r>
            <a:r>
              <a:rPr lang="en-US" altLang="it-IT" sz="1200" dirty="0">
                <a:cs typeface="Arial" panose="020B0604020202020204" pitchFamily="34" charset="0"/>
              </a:rPr>
              <a:t> on the content of nutrients with “</a:t>
            </a:r>
            <a:r>
              <a:rPr lang="en-US" altLang="it-IT" sz="1200" dirty="0" err="1">
                <a:cs typeface="Arial" panose="020B0604020202020204" pitchFamily="34" charset="0"/>
              </a:rPr>
              <a:t>unfavourable</a:t>
            </a:r>
            <a:r>
              <a:rPr lang="en-US" altLang="it-IT" sz="1200" dirty="0">
                <a:cs typeface="Arial" panose="020B0604020202020204" pitchFamily="34" charset="0"/>
              </a:rPr>
              <a:t>” effects (up to 40 negative points), with an impact on the final score much larger than nutrients with “</a:t>
            </a:r>
            <a:r>
              <a:rPr lang="en-US" altLang="it-IT" sz="1200" dirty="0" err="1">
                <a:cs typeface="Arial" panose="020B0604020202020204" pitchFamily="34" charset="0"/>
              </a:rPr>
              <a:t>favourable</a:t>
            </a:r>
            <a:r>
              <a:rPr lang="en-US" altLang="it-IT" sz="1200" dirty="0">
                <a:cs typeface="Arial" panose="020B0604020202020204" pitchFamily="34" charset="0"/>
              </a:rPr>
              <a:t>” effects (a maximum of 15 positive points);</a:t>
            </a:r>
          </a:p>
          <a:p>
            <a:pPr>
              <a:spcBef>
                <a:spcPct val="0"/>
              </a:spcBef>
              <a:buFont typeface="Wingdings" panose="05000000000000000000" pitchFamily="2" charset="2"/>
              <a:buChar char="Ø"/>
            </a:pPr>
            <a:endParaRPr lang="en-US" altLang="it-IT" sz="1200" dirty="0">
              <a:cs typeface="Arial" panose="020B0604020202020204" pitchFamily="34" charset="0"/>
            </a:endParaRPr>
          </a:p>
          <a:p>
            <a:pPr>
              <a:spcBef>
                <a:spcPct val="0"/>
              </a:spcBef>
              <a:buFont typeface="Wingdings" panose="05000000000000000000" pitchFamily="2" charset="2"/>
              <a:buChar char="Ø"/>
            </a:pPr>
            <a:r>
              <a:rPr lang="en-US" altLang="it-IT" sz="1200" dirty="0">
                <a:cs typeface="Arial" panose="020B0604020202020204" pitchFamily="34" charset="0"/>
              </a:rPr>
              <a:t>evaluate 100 g of a product instead of a  food serving;</a:t>
            </a:r>
          </a:p>
          <a:p>
            <a:pPr>
              <a:spcBef>
                <a:spcPct val="0"/>
              </a:spcBef>
              <a:buFont typeface="Wingdings" panose="05000000000000000000" pitchFamily="2" charset="2"/>
              <a:buChar char="Ø"/>
            </a:pPr>
            <a:endParaRPr lang="en-US" altLang="it-IT" sz="1200" dirty="0">
              <a:cs typeface="Arial" panose="020B0604020202020204" pitchFamily="34" charset="0"/>
            </a:endParaRPr>
          </a:p>
          <a:p>
            <a:pPr>
              <a:spcBef>
                <a:spcPct val="0"/>
              </a:spcBef>
              <a:buFont typeface="Wingdings" panose="05000000000000000000" pitchFamily="2" charset="2"/>
              <a:buChar char="Ø"/>
            </a:pPr>
            <a:r>
              <a:rPr lang="en-US" altLang="it-IT" sz="1200" dirty="0">
                <a:cs typeface="Arial" panose="020B0604020202020204" pitchFamily="34" charset="0"/>
              </a:rPr>
              <a:t>It does not provide helpful indicators to people with specific nutritional needs</a:t>
            </a:r>
          </a:p>
          <a:p>
            <a:pPr>
              <a:spcBef>
                <a:spcPct val="0"/>
              </a:spcBef>
              <a:buFont typeface="Wingdings" panose="05000000000000000000" pitchFamily="2" charset="2"/>
              <a:buChar char="Ø"/>
            </a:pPr>
            <a:endParaRPr lang="en-US" altLang="it-IT" sz="1200" dirty="0">
              <a:cs typeface="Arial" panose="020B0604020202020204" pitchFamily="34" charset="0"/>
            </a:endParaRPr>
          </a:p>
          <a:p>
            <a:pPr>
              <a:spcBef>
                <a:spcPct val="0"/>
              </a:spcBef>
              <a:buFont typeface="Wingdings" panose="05000000000000000000" pitchFamily="2" charset="2"/>
              <a:buChar char="Ø"/>
            </a:pPr>
            <a:endParaRPr lang="en-US" altLang="it-IT" sz="1200" dirty="0">
              <a:cs typeface="Arial" panose="020B0604020202020204" pitchFamily="34" charset="0"/>
            </a:endParaRPr>
          </a:p>
          <a:p>
            <a:pPr>
              <a:spcBef>
                <a:spcPct val="0"/>
              </a:spcBef>
              <a:buFont typeface="Wingdings" panose="05000000000000000000" pitchFamily="2" charset="2"/>
              <a:buChar char="Ø"/>
            </a:pPr>
            <a:endParaRPr lang="en-US" altLang="it-IT" sz="1200" dirty="0">
              <a:cs typeface="Arial" panose="020B0604020202020204" pitchFamily="34" charset="0"/>
            </a:endParaRPr>
          </a:p>
        </p:txBody>
      </p:sp>
      <p:sp>
        <p:nvSpPr>
          <p:cNvPr id="7" name="CasellaDiTesto 6">
            <a:extLst>
              <a:ext uri="{FF2B5EF4-FFF2-40B4-BE49-F238E27FC236}">
                <a16:creationId xmlns="" xmlns:a16="http://schemas.microsoft.com/office/drawing/2014/main" id="{F806EB75-C66A-433F-89B8-DC7E2DD8B400}"/>
              </a:ext>
            </a:extLst>
          </p:cNvPr>
          <p:cNvSpPr txBox="1">
            <a:spLocks noChangeArrowheads="1"/>
          </p:cNvSpPr>
          <p:nvPr/>
        </p:nvSpPr>
        <p:spPr bwMode="auto">
          <a:xfrm>
            <a:off x="187326" y="5013176"/>
            <a:ext cx="8769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it-IT" sz="1200" dirty="0">
                <a:cs typeface="Arial" panose="020B0604020202020204" pitchFamily="34" charset="0"/>
              </a:rPr>
              <a:t>Nutri-Score is a merely interpretative and non-educational/informative system: it does not improve the consumer’s knowledge or nutritional information. Furthermore, it does not provide any assistance in deciding the overall diet composition, nor does it facilitate in any way an appropriate combination of various foods.</a:t>
            </a:r>
            <a:endParaRPr lang="it-IT" altLang="it-IT" sz="1200" dirty="0">
              <a:cs typeface="Arial" panose="020B0604020202020204" pitchFamily="34" charset="0"/>
            </a:endParaRPr>
          </a:p>
        </p:txBody>
      </p:sp>
      <p:sp>
        <p:nvSpPr>
          <p:cNvPr id="8" name="CasellaDiTesto 7">
            <a:extLst>
              <a:ext uri="{FF2B5EF4-FFF2-40B4-BE49-F238E27FC236}">
                <a16:creationId xmlns="" xmlns:a16="http://schemas.microsoft.com/office/drawing/2014/main" id="{016E29CF-0C32-49FA-B157-692351B5B2C2}"/>
              </a:ext>
            </a:extLst>
          </p:cNvPr>
          <p:cNvSpPr txBox="1">
            <a:spLocks noChangeArrowheads="1"/>
          </p:cNvSpPr>
          <p:nvPr/>
        </p:nvSpPr>
        <p:spPr bwMode="auto">
          <a:xfrm>
            <a:off x="277812" y="5662393"/>
            <a:ext cx="8447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it-IT" altLang="it-IT" sz="2400" dirty="0">
                <a:solidFill>
                  <a:srgbClr val="50B4C8"/>
                </a:solidFill>
                <a:cs typeface="Arial" panose="020B0604020202020204" pitchFamily="34" charset="0"/>
              </a:rPr>
              <a:t>No study </a:t>
            </a:r>
            <a:r>
              <a:rPr lang="en-US" altLang="it-IT" sz="2400" dirty="0">
                <a:solidFill>
                  <a:srgbClr val="50B4C8"/>
                </a:solidFill>
                <a:cs typeface="Arial" panose="020B0604020202020204" pitchFamily="34" charset="0"/>
              </a:rPr>
              <a:t>document any </a:t>
            </a:r>
            <a:r>
              <a:rPr lang="en-US" altLang="it-IT" sz="2400" dirty="0" err="1">
                <a:solidFill>
                  <a:srgbClr val="50B4C8"/>
                </a:solidFill>
                <a:cs typeface="Arial" panose="020B0604020202020204" pitchFamily="34" charset="0"/>
              </a:rPr>
              <a:t>favourable</a:t>
            </a:r>
            <a:r>
              <a:rPr lang="en-US" altLang="it-IT" sz="2400" dirty="0">
                <a:solidFill>
                  <a:srgbClr val="50B4C8"/>
                </a:solidFill>
                <a:cs typeface="Arial" panose="020B0604020202020204" pitchFamily="34" charset="0"/>
              </a:rPr>
              <a:t> effect in adopting Nutri-Score on BMI at the beginning of the study</a:t>
            </a:r>
            <a:endParaRPr lang="it-IT" altLang="it-IT" sz="2400" dirty="0">
              <a:solidFill>
                <a:srgbClr val="50B4C8"/>
              </a:solidFill>
              <a:cs typeface="Arial" panose="020B0604020202020204" pitchFamily="34" charset="0"/>
            </a:endParaRPr>
          </a:p>
        </p:txBody>
      </p:sp>
      <p:sp>
        <p:nvSpPr>
          <p:cNvPr id="25608" name="CasellaDiTesto 6">
            <a:extLst>
              <a:ext uri="{FF2B5EF4-FFF2-40B4-BE49-F238E27FC236}">
                <a16:creationId xmlns="" xmlns:a16="http://schemas.microsoft.com/office/drawing/2014/main" id="{2B943D2E-9E66-4FC8-AEF2-28233BF17A78}"/>
              </a:ext>
            </a:extLst>
          </p:cNvPr>
          <p:cNvSpPr txBox="1">
            <a:spLocks noChangeArrowheads="1"/>
          </p:cNvSpPr>
          <p:nvPr/>
        </p:nvSpPr>
        <p:spPr bwMode="auto">
          <a:xfrm>
            <a:off x="4754563" y="6457950"/>
            <a:ext cx="398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1400">
                <a:cs typeface="Arial" panose="020B0604020202020204" pitchFamily="34" charset="0"/>
              </a:rPr>
              <a:t>Carruba et al., </a:t>
            </a:r>
            <a:r>
              <a:rPr lang="en-US" altLang="it-IT" sz="1400">
                <a:cs typeface="Arial" panose="020B0604020202020204" pitchFamily="34" charset="0"/>
              </a:rPr>
              <a:t>Eat Weight Disord. 2021 Oct 19 </a:t>
            </a:r>
            <a:endParaRPr lang="it-IT" altLang="it-IT" sz="140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1703" y="188640"/>
            <a:ext cx="7756512" cy="1756523"/>
          </a:xfrm>
        </p:spPr>
        <p:txBody>
          <a:bodyPr/>
          <a:lstStyle/>
          <a:p>
            <a:r>
              <a:rPr lang="en-US" sz="1600" b="1" dirty="0">
                <a:solidFill>
                  <a:srgbClr val="9A3604"/>
                </a:solidFill>
              </a:rPr>
              <a:t>Effects of environmental impact and nutrition labelling on food purchasing: An </a:t>
            </a:r>
            <a:r>
              <a:rPr lang="it-IT" sz="1600" b="1" dirty="0" err="1">
                <a:solidFill>
                  <a:srgbClr val="9A3604"/>
                </a:solidFill>
              </a:rPr>
              <a:t>experimental</a:t>
            </a:r>
            <a:r>
              <a:rPr lang="it-IT" sz="1600" b="1" dirty="0">
                <a:solidFill>
                  <a:srgbClr val="9A3604"/>
                </a:solidFill>
              </a:rPr>
              <a:t> online supermarket </a:t>
            </a:r>
            <a:r>
              <a:rPr lang="it-IT" sz="1600" b="1" dirty="0" err="1">
                <a:solidFill>
                  <a:srgbClr val="9A3604"/>
                </a:solidFill>
              </a:rPr>
              <a:t>study</a:t>
            </a:r>
            <a:r>
              <a:rPr lang="it-IT" sz="1200" b="1" dirty="0">
                <a:solidFill>
                  <a:srgbClr val="9A3604"/>
                </a:solidFill>
              </a:rPr>
              <a:t/>
            </a:r>
            <a:br>
              <a:rPr lang="it-IT" sz="1200" b="1" dirty="0">
                <a:solidFill>
                  <a:srgbClr val="9A3604"/>
                </a:solidFill>
              </a:rPr>
            </a:br>
            <a:r>
              <a:rPr lang="it-IT" sz="1200" dirty="0"/>
              <a:t/>
            </a:r>
            <a:br>
              <a:rPr lang="it-IT" sz="1200" dirty="0"/>
            </a:br>
            <a:r>
              <a:rPr lang="en-US" sz="1200" dirty="0"/>
              <a:t>Christina Potter, Rachel </a:t>
            </a:r>
            <a:r>
              <a:rPr lang="en-US" sz="1200" dirty="0" err="1"/>
              <a:t>Pechey</a:t>
            </a:r>
            <a:r>
              <a:rPr lang="en-US" sz="1200" dirty="0"/>
              <a:t>, Brian Cook, Paul Bateman, Cristina Stewart, Kerstin </a:t>
            </a:r>
            <a:r>
              <a:rPr lang="it-IT" sz="1200" dirty="0" err="1"/>
              <a:t>Frie</a:t>
            </a:r>
            <a:r>
              <a:rPr lang="it-IT" sz="1200" dirty="0"/>
              <a:t>, Michael Clark, Carmen </a:t>
            </a:r>
            <a:r>
              <a:rPr lang="it-IT" sz="1200" dirty="0" err="1"/>
              <a:t>Piernas</a:t>
            </a:r>
            <a:r>
              <a:rPr lang="it-IT" sz="1200" dirty="0"/>
              <a:t>, Mike </a:t>
            </a:r>
            <a:r>
              <a:rPr lang="it-IT" sz="1200" dirty="0" err="1"/>
              <a:t>Rayner</a:t>
            </a:r>
            <a:r>
              <a:rPr lang="it-IT" sz="1200" dirty="0"/>
              <a:t>, Susan A. </a:t>
            </a:r>
            <a:r>
              <a:rPr lang="it-IT" sz="1200" dirty="0" err="1" smtClean="0"/>
              <a:t>Jebb</a:t>
            </a:r>
            <a:r>
              <a:rPr lang="it-IT" sz="1200" dirty="0"/>
              <a:t/>
            </a:r>
            <a:br>
              <a:rPr lang="it-IT" sz="1200" dirty="0"/>
            </a:br>
            <a:r>
              <a:rPr lang="it-IT" sz="1200" dirty="0" smtClean="0"/>
              <a:t/>
            </a:r>
            <a:br>
              <a:rPr lang="it-IT" sz="1200" dirty="0" smtClean="0"/>
            </a:br>
            <a:r>
              <a:rPr lang="en-US" sz="1200" dirty="0" smtClean="0"/>
              <a:t>University </a:t>
            </a:r>
            <a:r>
              <a:rPr lang="en-US" sz="1200" dirty="0"/>
              <a:t>of Oxford, Oxford, UK</a:t>
            </a:r>
            <a:r>
              <a:rPr lang="it-IT" sz="1200" dirty="0"/>
              <a:t/>
            </a:r>
            <a:br>
              <a:rPr lang="it-IT" sz="1200" dirty="0"/>
            </a:br>
            <a:endParaRPr lang="it-IT" sz="1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1028253" cy="132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po 6"/>
          <p:cNvGrpSpPr/>
          <p:nvPr/>
        </p:nvGrpSpPr>
        <p:grpSpPr>
          <a:xfrm>
            <a:off x="4716016" y="1969676"/>
            <a:ext cx="3886175" cy="3644808"/>
            <a:chOff x="4804242" y="1952536"/>
            <a:chExt cx="3886175" cy="3644808"/>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331"/>
            <a:stretch/>
          </p:blipFill>
          <p:spPr bwMode="auto">
            <a:xfrm>
              <a:off x="5112968" y="2563899"/>
              <a:ext cx="3363681" cy="303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4804242" y="1952536"/>
              <a:ext cx="3886175" cy="523220"/>
            </a:xfrm>
            <a:prstGeom prst="rect">
              <a:avLst/>
            </a:prstGeom>
          </p:spPr>
          <p:txBody>
            <a:bodyPr wrap="square">
              <a:spAutoFit/>
            </a:bodyPr>
            <a:lstStyle/>
            <a:p>
              <a:pPr algn="ctr"/>
              <a:r>
                <a:rPr lang="en-US" sz="1400" dirty="0"/>
                <a:t>Example screenshot of labels on experimental online supermarket platform</a:t>
              </a:r>
              <a:endParaRPr lang="it-IT" sz="1400" dirty="0"/>
            </a:p>
          </p:txBody>
        </p:sp>
      </p:grpSp>
      <p:grpSp>
        <p:nvGrpSpPr>
          <p:cNvPr id="8" name="Gruppo 7"/>
          <p:cNvGrpSpPr/>
          <p:nvPr/>
        </p:nvGrpSpPr>
        <p:grpSpPr>
          <a:xfrm>
            <a:off x="107504" y="1898248"/>
            <a:ext cx="4126582" cy="4726980"/>
            <a:chOff x="107504" y="1898248"/>
            <a:chExt cx="4126582" cy="472698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30" y="2720846"/>
              <a:ext cx="4104456" cy="390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07504" y="1898248"/>
              <a:ext cx="4104456" cy="738664"/>
            </a:xfrm>
            <a:prstGeom prst="rect">
              <a:avLst/>
            </a:prstGeom>
            <a:noFill/>
          </p:spPr>
          <p:txBody>
            <a:bodyPr wrap="square" rtlCol="0">
              <a:spAutoFit/>
            </a:bodyPr>
            <a:lstStyle/>
            <a:p>
              <a:pPr algn="ctr"/>
              <a:r>
                <a:rPr lang="en-US" sz="1400" dirty="0"/>
                <a:t>Comparison of </a:t>
              </a:r>
              <a:r>
                <a:rPr lang="en-US" sz="1400" dirty="0" smtClean="0"/>
                <a:t>the </a:t>
              </a:r>
              <a:r>
                <a:rPr lang="en-US" sz="1400" dirty="0"/>
                <a:t>environmental impact score, health score, cost, and </a:t>
              </a:r>
              <a:r>
                <a:rPr lang="en-US" sz="1400" dirty="0" smtClean="0"/>
                <a:t>nutrient composition </a:t>
              </a:r>
              <a:r>
                <a:rPr lang="en-US" sz="1400" dirty="0"/>
                <a:t>of the shopping basket between trial </a:t>
              </a:r>
              <a:r>
                <a:rPr lang="en-US" sz="1400" dirty="0" smtClean="0"/>
                <a:t>groups</a:t>
              </a:r>
              <a:endParaRPr lang="it-IT" sz="1400" dirty="0"/>
            </a:p>
          </p:txBody>
        </p:sp>
      </p:grpSp>
      <p:grpSp>
        <p:nvGrpSpPr>
          <p:cNvPr id="10" name="Gruppo 9"/>
          <p:cNvGrpSpPr/>
          <p:nvPr/>
        </p:nvGrpSpPr>
        <p:grpSpPr>
          <a:xfrm>
            <a:off x="4384578" y="5733256"/>
            <a:ext cx="4644008" cy="914400"/>
            <a:chOff x="4384578" y="5733256"/>
            <a:chExt cx="4644008" cy="914400"/>
          </a:xfrm>
        </p:grpSpPr>
        <p:sp>
          <p:nvSpPr>
            <p:cNvPr id="5" name="Rettangolo 4"/>
            <p:cNvSpPr/>
            <p:nvPr/>
          </p:nvSpPr>
          <p:spPr>
            <a:xfrm>
              <a:off x="4384578" y="5805264"/>
              <a:ext cx="4644008" cy="738664"/>
            </a:xfrm>
            <a:prstGeom prst="rect">
              <a:avLst/>
            </a:prstGeom>
          </p:spPr>
          <p:txBody>
            <a:bodyPr wrap="square">
              <a:spAutoFit/>
            </a:bodyPr>
            <a:lstStyle/>
            <a:p>
              <a:r>
                <a:rPr lang="en-US" sz="1400" dirty="0" smtClean="0"/>
                <a:t>In </a:t>
              </a:r>
              <a:r>
                <a:rPr lang="en-US" sz="1400" dirty="0"/>
                <a:t>this study there </a:t>
              </a:r>
              <a:r>
                <a:rPr lang="en-US" sz="1400" dirty="0" smtClean="0"/>
                <a:t>was </a:t>
              </a:r>
              <a:r>
                <a:rPr lang="en-US" sz="1400" dirty="0"/>
                <a:t>no evidence that the nutrition labels had any impact on the healthiness of products in </a:t>
              </a:r>
              <a:r>
                <a:rPr lang="en-US" sz="1400" dirty="0" smtClean="0"/>
                <a:t>the basket </a:t>
              </a:r>
              <a:r>
                <a:rPr lang="en-US" sz="1400" dirty="0"/>
                <a:t>as measured by mean product </a:t>
              </a:r>
              <a:r>
                <a:rPr lang="en-US" sz="1400" dirty="0" err="1" smtClean="0"/>
                <a:t>NutriScore</a:t>
              </a:r>
              <a:r>
                <a:rPr lang="en-US" sz="1400" dirty="0" smtClean="0"/>
                <a:t>.</a:t>
              </a:r>
              <a:endParaRPr lang="it-IT" sz="1400" dirty="0"/>
            </a:p>
          </p:txBody>
        </p:sp>
        <p:sp>
          <p:nvSpPr>
            <p:cNvPr id="9" name="Rettangolo arrotondato 8"/>
            <p:cNvSpPr/>
            <p:nvPr/>
          </p:nvSpPr>
          <p:spPr>
            <a:xfrm>
              <a:off x="4384578" y="5733256"/>
              <a:ext cx="4518248" cy="91440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16842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74638"/>
            <a:ext cx="8229600" cy="346050"/>
          </a:xfrm>
        </p:spPr>
        <p:txBody>
          <a:bodyPr/>
          <a:lstStyle/>
          <a:p>
            <a:r>
              <a:rPr lang="it-IT" sz="2800" b="1" dirty="0" err="1" smtClean="0">
                <a:solidFill>
                  <a:srgbClr val="9A3604"/>
                </a:solidFill>
              </a:rPr>
              <a:t>Nutrinform</a:t>
            </a:r>
            <a:r>
              <a:rPr lang="it-IT" sz="2800" b="1" dirty="0" smtClean="0">
                <a:solidFill>
                  <a:srgbClr val="9A3604"/>
                </a:solidFill>
              </a:rPr>
              <a:t> </a:t>
            </a:r>
            <a:r>
              <a:rPr lang="it-IT" sz="2800" b="1" dirty="0" err="1" smtClean="0">
                <a:solidFill>
                  <a:srgbClr val="9A3604"/>
                </a:solidFill>
              </a:rPr>
              <a:t>Battery</a:t>
            </a:r>
            <a:endParaRPr lang="it-IT" sz="2800" b="1" dirty="0">
              <a:solidFill>
                <a:srgbClr val="9A3604"/>
              </a:solidFill>
            </a:endParaRPr>
          </a:p>
        </p:txBody>
      </p:sp>
      <p:sp>
        <p:nvSpPr>
          <p:cNvPr id="7" name="Segnaposto contenuto 6">
            <a:extLst>
              <a:ext uri="{FF2B5EF4-FFF2-40B4-BE49-F238E27FC236}">
                <a16:creationId xmlns="" xmlns:a16="http://schemas.microsoft.com/office/drawing/2014/main" id="{A934FDAB-68A1-B446-8294-D33D2A312F32}"/>
              </a:ext>
            </a:extLst>
          </p:cNvPr>
          <p:cNvSpPr>
            <a:spLocks noGrp="1"/>
          </p:cNvSpPr>
          <p:nvPr>
            <p:ph idx="1"/>
          </p:nvPr>
        </p:nvSpPr>
        <p:spPr>
          <a:xfrm>
            <a:off x="457200" y="3645024"/>
            <a:ext cx="8229600" cy="2952328"/>
          </a:xfrm>
        </p:spPr>
        <p:txBody>
          <a:bodyPr>
            <a:normAutofit fontScale="70000" lnSpcReduction="20000"/>
          </a:bodyPr>
          <a:lstStyle/>
          <a:p>
            <a:pPr marL="514338" indent="-514338">
              <a:buFont typeface="+mj-lt"/>
              <a:buAutoNum type="arabicPeriod"/>
            </a:pPr>
            <a:endParaRPr lang="it-IT" dirty="0" smtClean="0"/>
          </a:p>
          <a:p>
            <a:pPr marL="514338" indent="-514338">
              <a:buFont typeface="+mj-lt"/>
              <a:buAutoNum type="arabicPeriod"/>
            </a:pPr>
            <a:r>
              <a:rPr lang="it-IT" dirty="0" err="1" smtClean="0"/>
              <a:t>Informations</a:t>
            </a:r>
            <a:r>
              <a:rPr lang="it-IT" dirty="0" smtClean="0"/>
              <a:t> on the </a:t>
            </a:r>
            <a:r>
              <a:rPr lang="it-IT" dirty="0" err="1" smtClean="0"/>
              <a:t>serving</a:t>
            </a:r>
            <a:r>
              <a:rPr lang="it-IT" dirty="0" smtClean="0"/>
              <a:t> </a:t>
            </a:r>
            <a:r>
              <a:rPr lang="it-IT" dirty="0" err="1" smtClean="0"/>
              <a:t>size</a:t>
            </a:r>
            <a:r>
              <a:rPr lang="it-IT" dirty="0" smtClean="0"/>
              <a:t> of the </a:t>
            </a:r>
            <a:r>
              <a:rPr lang="it-IT" dirty="0" err="1" smtClean="0"/>
              <a:t>product</a:t>
            </a:r>
            <a:r>
              <a:rPr lang="it-IT" dirty="0" smtClean="0"/>
              <a:t> (in g or ml).</a:t>
            </a:r>
            <a:endParaRPr lang="it-IT" dirty="0"/>
          </a:p>
          <a:p>
            <a:pPr marL="514338" indent="-514338">
              <a:buFont typeface="+mj-lt"/>
              <a:buAutoNum type="arabicPeriod"/>
            </a:pPr>
            <a:r>
              <a:rPr lang="it-IT" dirty="0" err="1" smtClean="0"/>
              <a:t>Informations</a:t>
            </a:r>
            <a:r>
              <a:rPr lang="it-IT" dirty="0" smtClean="0"/>
              <a:t> on the </a:t>
            </a:r>
            <a:r>
              <a:rPr lang="it-IT" dirty="0" err="1" smtClean="0"/>
              <a:t>energy</a:t>
            </a:r>
            <a:r>
              <a:rPr lang="it-IT" dirty="0" smtClean="0"/>
              <a:t> </a:t>
            </a:r>
            <a:r>
              <a:rPr lang="it-IT" dirty="0" err="1" smtClean="0"/>
              <a:t>value</a:t>
            </a:r>
            <a:r>
              <a:rPr lang="it-IT" dirty="0" smtClean="0"/>
              <a:t> (in </a:t>
            </a:r>
            <a:r>
              <a:rPr lang="it-IT" dirty="0" err="1" smtClean="0"/>
              <a:t>kJ</a:t>
            </a:r>
            <a:r>
              <a:rPr lang="it-IT" dirty="0" smtClean="0"/>
              <a:t> and kcal</a:t>
            </a:r>
            <a:r>
              <a:rPr lang="it-IT" dirty="0"/>
              <a:t>) </a:t>
            </a:r>
            <a:r>
              <a:rPr lang="it-IT" dirty="0" smtClean="0"/>
              <a:t>per </a:t>
            </a:r>
            <a:r>
              <a:rPr lang="it-IT" dirty="0" err="1" smtClean="0"/>
              <a:t>serving</a:t>
            </a:r>
            <a:r>
              <a:rPr lang="it-IT" dirty="0" smtClean="0"/>
              <a:t> and per 100 g/ml.</a:t>
            </a:r>
            <a:endParaRPr lang="it-IT" dirty="0"/>
          </a:p>
          <a:p>
            <a:pPr marL="514338" indent="-514338">
              <a:buFont typeface="+mj-lt"/>
              <a:buAutoNum type="arabicPeriod"/>
            </a:pPr>
            <a:r>
              <a:rPr lang="it-IT" dirty="0" err="1" smtClean="0"/>
              <a:t>Informations</a:t>
            </a:r>
            <a:r>
              <a:rPr lang="it-IT" dirty="0" smtClean="0"/>
              <a:t> on the </a:t>
            </a:r>
            <a:r>
              <a:rPr lang="it-IT" dirty="0" err="1" smtClean="0"/>
              <a:t>amount</a:t>
            </a:r>
            <a:r>
              <a:rPr lang="it-IT" dirty="0" smtClean="0"/>
              <a:t> (in g) of </a:t>
            </a:r>
            <a:r>
              <a:rPr lang="it-IT" dirty="0" err="1" smtClean="0"/>
              <a:t>lipids</a:t>
            </a:r>
            <a:r>
              <a:rPr lang="it-IT" dirty="0" smtClean="0"/>
              <a:t>, </a:t>
            </a:r>
            <a:r>
              <a:rPr lang="it-IT" dirty="0" err="1" smtClean="0"/>
              <a:t>saturated</a:t>
            </a:r>
            <a:r>
              <a:rPr lang="it-IT" dirty="0" smtClean="0"/>
              <a:t> </a:t>
            </a:r>
            <a:r>
              <a:rPr lang="it-IT" dirty="0" err="1" smtClean="0"/>
              <a:t>lipids</a:t>
            </a:r>
            <a:r>
              <a:rPr lang="it-IT" dirty="0" smtClean="0"/>
              <a:t>, </a:t>
            </a:r>
            <a:r>
              <a:rPr lang="it-IT" dirty="0" err="1"/>
              <a:t>s</a:t>
            </a:r>
            <a:r>
              <a:rPr lang="it-IT" dirty="0" err="1" smtClean="0"/>
              <a:t>ugars</a:t>
            </a:r>
            <a:r>
              <a:rPr lang="it-IT" dirty="0" smtClean="0"/>
              <a:t> and </a:t>
            </a:r>
            <a:r>
              <a:rPr lang="it-IT" dirty="0" err="1" smtClean="0"/>
              <a:t>salt</a:t>
            </a:r>
            <a:r>
              <a:rPr lang="it-IT" dirty="0" smtClean="0"/>
              <a:t> in </a:t>
            </a:r>
            <a:r>
              <a:rPr lang="it-IT" dirty="0" err="1" smtClean="0"/>
              <a:t>one</a:t>
            </a:r>
            <a:r>
              <a:rPr lang="it-IT" dirty="0" smtClean="0"/>
              <a:t> </a:t>
            </a:r>
            <a:r>
              <a:rPr lang="it-IT" dirty="0" err="1" smtClean="0"/>
              <a:t>serving</a:t>
            </a:r>
            <a:r>
              <a:rPr lang="it-IT" dirty="0" smtClean="0"/>
              <a:t>.</a:t>
            </a:r>
            <a:endParaRPr lang="it-IT" dirty="0"/>
          </a:p>
          <a:p>
            <a:pPr marL="514338" indent="-514338">
              <a:buFont typeface="+mj-lt"/>
              <a:buAutoNum type="arabicPeriod"/>
            </a:pPr>
            <a:r>
              <a:rPr lang="it-IT" dirty="0" err="1" smtClean="0"/>
              <a:t>Informations</a:t>
            </a:r>
            <a:r>
              <a:rPr lang="it-IT" dirty="0" smtClean="0"/>
              <a:t> on the </a:t>
            </a:r>
            <a:r>
              <a:rPr lang="it-IT" dirty="0" err="1" smtClean="0"/>
              <a:t>percentage</a:t>
            </a:r>
            <a:r>
              <a:rPr lang="it-IT" dirty="0" smtClean="0"/>
              <a:t> </a:t>
            </a:r>
            <a:r>
              <a:rPr lang="it-IT" dirty="0" err="1" smtClean="0"/>
              <a:t>reference</a:t>
            </a:r>
            <a:r>
              <a:rPr lang="it-IT" dirty="0" smtClean="0"/>
              <a:t> </a:t>
            </a:r>
            <a:r>
              <a:rPr lang="it-IT" dirty="0" err="1" smtClean="0"/>
              <a:t>intake</a:t>
            </a:r>
            <a:r>
              <a:rPr lang="it-IT" dirty="0" smtClean="0"/>
              <a:t>, </a:t>
            </a:r>
            <a:r>
              <a:rPr lang="it-IT" dirty="0" err="1" smtClean="0"/>
              <a:t>based</a:t>
            </a:r>
            <a:r>
              <a:rPr lang="it-IT" dirty="0" smtClean="0"/>
              <a:t> on the </a:t>
            </a:r>
            <a:r>
              <a:rPr lang="it-IT" dirty="0" err="1" smtClean="0"/>
              <a:t>amount</a:t>
            </a:r>
            <a:r>
              <a:rPr lang="it-IT" dirty="0" smtClean="0"/>
              <a:t> of </a:t>
            </a:r>
            <a:r>
              <a:rPr lang="it-IT" dirty="0" err="1" smtClean="0"/>
              <a:t>each</a:t>
            </a:r>
            <a:r>
              <a:rPr lang="it-IT" dirty="0" smtClean="0"/>
              <a:t> </a:t>
            </a:r>
            <a:r>
              <a:rPr lang="it-IT" dirty="0" err="1" smtClean="0"/>
              <a:t>nutrient</a:t>
            </a:r>
            <a:r>
              <a:rPr lang="it-IT" dirty="0" smtClean="0"/>
              <a:t> and </a:t>
            </a:r>
            <a:r>
              <a:rPr lang="it-IT" dirty="0" err="1" smtClean="0"/>
              <a:t>energy</a:t>
            </a:r>
            <a:r>
              <a:rPr lang="it-IT" dirty="0" smtClean="0"/>
              <a:t> </a:t>
            </a:r>
            <a:r>
              <a:rPr lang="it-IT" dirty="0" err="1" smtClean="0"/>
              <a:t>value</a:t>
            </a:r>
            <a:r>
              <a:rPr lang="it-IT" dirty="0" smtClean="0"/>
              <a:t> </a:t>
            </a:r>
            <a:r>
              <a:rPr lang="it-IT" dirty="0" err="1" smtClean="0"/>
              <a:t>contained</a:t>
            </a:r>
            <a:r>
              <a:rPr lang="it-IT" dirty="0" smtClean="0"/>
              <a:t> in a </a:t>
            </a:r>
            <a:r>
              <a:rPr lang="it-IT" dirty="0" err="1" smtClean="0"/>
              <a:t>serving</a:t>
            </a:r>
            <a:r>
              <a:rPr lang="it-IT" dirty="0" smtClean="0"/>
              <a:t>.</a:t>
            </a:r>
            <a:endParaRPr lang="it-IT" dirty="0"/>
          </a:p>
        </p:txBody>
      </p:sp>
      <p:pic>
        <p:nvPicPr>
          <p:cNvPr id="3" name="Immagine 2">
            <a:extLst>
              <a:ext uri="{FF2B5EF4-FFF2-40B4-BE49-F238E27FC236}">
                <a16:creationId xmlns="" xmlns:a16="http://schemas.microsoft.com/office/drawing/2014/main" id="{2EA35E08-C4E9-004D-BB94-761D27917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8676456" cy="2736304"/>
          </a:xfrm>
          <a:prstGeom prst="rect">
            <a:avLst/>
          </a:prstGeom>
        </p:spPr>
      </p:pic>
    </p:spTree>
    <p:extLst>
      <p:ext uri="{BB962C8B-B14F-4D97-AF65-F5344CB8AC3E}">
        <p14:creationId xmlns:p14="http://schemas.microsoft.com/office/powerpoint/2010/main" val="199099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 prevalenza obesità">
            <a:hlinkClick r:id="" action="ppaction://media"/>
            <a:extLst>
              <a:ext uri="{FF2B5EF4-FFF2-40B4-BE49-F238E27FC236}">
                <a16:creationId xmlns="" xmlns:a16="http://schemas.microsoft.com/office/drawing/2014/main" id="{6A4D14C2-3AA7-4D6F-ADA3-842C1A78D6BB}"/>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617815" y="463361"/>
            <a:ext cx="7908370" cy="59312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 xmlns:a16="http://schemas.microsoft.com/office/drawing/2014/main" id="{3F505776-A233-4FA7-BD35-BD0D484BD57F}"/>
              </a:ext>
            </a:extLst>
          </p:cNvPr>
          <p:cNvPicPr>
            <a:picLocks noChangeAspect="1"/>
          </p:cNvPicPr>
          <p:nvPr/>
        </p:nvPicPr>
        <p:blipFill>
          <a:blip r:embed="rId2"/>
          <a:stretch>
            <a:fillRect/>
          </a:stretch>
        </p:blipFill>
        <p:spPr>
          <a:xfrm>
            <a:off x="413792" y="504908"/>
            <a:ext cx="8316416" cy="5861976"/>
          </a:xfrm>
          <a:prstGeom prst="rect">
            <a:avLst/>
          </a:prstGeom>
        </p:spPr>
      </p:pic>
    </p:spTree>
    <p:extLst>
      <p:ext uri="{BB962C8B-B14F-4D97-AF65-F5344CB8AC3E}">
        <p14:creationId xmlns:p14="http://schemas.microsoft.com/office/powerpoint/2010/main" val="842172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1">
            <a:extLst>
              <a:ext uri="{FF2B5EF4-FFF2-40B4-BE49-F238E27FC236}">
                <a16:creationId xmlns="" xmlns:a16="http://schemas.microsoft.com/office/drawing/2014/main" id="{6104AE7E-2151-4F07-902F-B72A29B4E9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a:extLst>
              <a:ext uri="{FF2B5EF4-FFF2-40B4-BE49-F238E27FC236}">
                <a16:creationId xmlns="" xmlns:a16="http://schemas.microsoft.com/office/drawing/2014/main" id="{3DF77C26-4EB1-4EF8-A6FC-300E2A42859B}"/>
              </a:ext>
            </a:extLst>
          </p:cNvPr>
          <p:cNvSpPr txBox="1">
            <a:spLocks noChangeArrowheads="1"/>
          </p:cNvSpPr>
          <p:nvPr/>
        </p:nvSpPr>
        <p:spPr bwMode="auto">
          <a:xfrm>
            <a:off x="350838" y="664972"/>
            <a:ext cx="2946400" cy="1220788"/>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it-IT" sz="2000" b="1" i="1" dirty="0">
                <a:effectLst>
                  <a:outerShdw blurRad="38100" dist="38100" dir="2700000" algn="tl">
                    <a:srgbClr val="FFFFFF"/>
                  </a:outerShdw>
                </a:effectLst>
              </a:rPr>
              <a:t>Pulmonary disease</a:t>
            </a:r>
          </a:p>
          <a:p>
            <a:pPr eaLnBrk="1" hangingPunct="1">
              <a:defRPr/>
            </a:pPr>
            <a:r>
              <a:rPr lang="en-US" altLang="it-IT" i="1" dirty="0"/>
              <a:t>abnormal function</a:t>
            </a:r>
          </a:p>
          <a:p>
            <a:pPr eaLnBrk="1" hangingPunct="1">
              <a:defRPr/>
            </a:pPr>
            <a:r>
              <a:rPr lang="en-US" altLang="it-IT" i="1" dirty="0"/>
              <a:t>obstructive sleep apnea</a:t>
            </a:r>
          </a:p>
          <a:p>
            <a:pPr eaLnBrk="1" hangingPunct="1">
              <a:defRPr/>
            </a:pPr>
            <a:r>
              <a:rPr lang="en-US" altLang="it-IT" i="1" dirty="0"/>
              <a:t>hypoventilation syndrome</a:t>
            </a:r>
            <a:endParaRPr lang="en-US" altLang="it-IT" i="1" dirty="0">
              <a:sym typeface="Symbol" panose="05050102010706020507" pitchFamily="18" charset="2"/>
            </a:endParaRPr>
          </a:p>
        </p:txBody>
      </p:sp>
      <p:sp>
        <p:nvSpPr>
          <p:cNvPr id="139267" name="Text Box 3">
            <a:extLst>
              <a:ext uri="{FF2B5EF4-FFF2-40B4-BE49-F238E27FC236}">
                <a16:creationId xmlns="" xmlns:a16="http://schemas.microsoft.com/office/drawing/2014/main" id="{051BFE28-7970-45F6-8E26-6398B6D6F18B}"/>
              </a:ext>
            </a:extLst>
          </p:cNvPr>
          <p:cNvSpPr txBox="1">
            <a:spLocks noChangeArrowheads="1"/>
          </p:cNvSpPr>
          <p:nvPr/>
        </p:nvSpPr>
        <p:spPr bwMode="auto">
          <a:xfrm>
            <a:off x="187325" y="2255838"/>
            <a:ext cx="2946400" cy="1525587"/>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it-IT" sz="2000" b="1" i="1" dirty="0">
                <a:effectLst>
                  <a:outerShdw blurRad="38100" dist="38100" dir="2700000" algn="tl">
                    <a:srgbClr val="FFFFFF"/>
                  </a:outerShdw>
                </a:effectLst>
              </a:rPr>
              <a:t>Nonalcoholic fatty liver disease</a:t>
            </a:r>
          </a:p>
          <a:p>
            <a:pPr eaLnBrk="1" hangingPunct="1">
              <a:defRPr/>
            </a:pPr>
            <a:r>
              <a:rPr lang="en-US" altLang="it-IT" i="1" dirty="0"/>
              <a:t>steatosis</a:t>
            </a:r>
          </a:p>
          <a:p>
            <a:pPr eaLnBrk="1" hangingPunct="1">
              <a:defRPr/>
            </a:pPr>
            <a:r>
              <a:rPr lang="en-US" altLang="it-IT" i="1" dirty="0"/>
              <a:t>steatohepatitis</a:t>
            </a:r>
          </a:p>
          <a:p>
            <a:pPr eaLnBrk="1" hangingPunct="1">
              <a:defRPr/>
            </a:pPr>
            <a:r>
              <a:rPr lang="en-US" altLang="it-IT" i="1" dirty="0"/>
              <a:t>cirrhosis</a:t>
            </a:r>
            <a:endParaRPr lang="en-US" altLang="it-IT" i="1" dirty="0">
              <a:sym typeface="Symbol" panose="05050102010706020507" pitchFamily="18" charset="2"/>
            </a:endParaRPr>
          </a:p>
        </p:txBody>
      </p:sp>
      <p:sp>
        <p:nvSpPr>
          <p:cNvPr id="139268" name="Text Box 4">
            <a:extLst>
              <a:ext uri="{FF2B5EF4-FFF2-40B4-BE49-F238E27FC236}">
                <a16:creationId xmlns="" xmlns:a16="http://schemas.microsoft.com/office/drawing/2014/main" id="{F8AD4803-D7C3-444B-909C-5B6A5195E646}"/>
              </a:ext>
            </a:extLst>
          </p:cNvPr>
          <p:cNvSpPr txBox="1">
            <a:spLocks noChangeArrowheads="1"/>
          </p:cNvSpPr>
          <p:nvPr/>
        </p:nvSpPr>
        <p:spPr bwMode="auto">
          <a:xfrm>
            <a:off x="5942013" y="2339975"/>
            <a:ext cx="3201987" cy="1816100"/>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15000"/>
              </a:spcBef>
              <a:defRPr/>
            </a:pPr>
            <a:r>
              <a:rPr lang="en-US" altLang="it-IT" sz="2000" b="1" i="1" dirty="0">
                <a:effectLst>
                  <a:outerShdw blurRad="38100" dist="38100" dir="2700000" algn="tl">
                    <a:srgbClr val="FFFFFF"/>
                  </a:outerShdw>
                </a:effectLst>
              </a:rPr>
              <a:t>Coronary heart disease</a:t>
            </a:r>
          </a:p>
          <a:p>
            <a:pPr eaLnBrk="1" hangingPunct="1">
              <a:spcBef>
                <a:spcPct val="15000"/>
              </a:spcBef>
              <a:defRPr/>
            </a:pPr>
            <a:r>
              <a:rPr lang="en-US" altLang="it-IT" sz="2000" b="1" i="1" dirty="0">
                <a:effectLst>
                  <a:outerShdw blurRad="38100" dist="38100" dir="2700000" algn="tl">
                    <a:srgbClr val="FFFFFF"/>
                  </a:outerShdw>
                </a:effectLst>
              </a:rPr>
              <a:t>     Diabetes</a:t>
            </a:r>
          </a:p>
          <a:p>
            <a:pPr eaLnBrk="1" hangingPunct="1">
              <a:spcBef>
                <a:spcPct val="15000"/>
              </a:spcBef>
              <a:defRPr/>
            </a:pPr>
            <a:r>
              <a:rPr lang="en-US" altLang="it-IT" sz="2000" b="1" i="1" dirty="0">
                <a:effectLst>
                  <a:outerShdw blurRad="38100" dist="38100" dir="2700000" algn="tl">
                    <a:srgbClr val="FFFFFF"/>
                  </a:outerShdw>
                </a:effectLst>
              </a:rPr>
              <a:t>     Dyslipidemia</a:t>
            </a:r>
          </a:p>
          <a:p>
            <a:pPr eaLnBrk="1" hangingPunct="1">
              <a:spcBef>
                <a:spcPct val="15000"/>
              </a:spcBef>
              <a:defRPr/>
            </a:pPr>
            <a:r>
              <a:rPr lang="en-US" altLang="it-IT" sz="2000" b="1" i="1" dirty="0">
                <a:effectLst>
                  <a:outerShdw blurRad="38100" dist="38100" dir="2700000" algn="tl">
                    <a:srgbClr val="FFFFFF"/>
                  </a:outerShdw>
                </a:effectLst>
              </a:rPr>
              <a:t>     Hypertension</a:t>
            </a:r>
          </a:p>
          <a:p>
            <a:pPr eaLnBrk="1" hangingPunct="1">
              <a:spcBef>
                <a:spcPct val="15000"/>
              </a:spcBef>
              <a:defRPr/>
            </a:pPr>
            <a:r>
              <a:rPr lang="en-US" altLang="it-IT" sz="2000" b="1" i="1" dirty="0">
                <a:effectLst>
                  <a:outerShdw blurRad="38100" dist="38100" dir="2700000" algn="tl">
                    <a:srgbClr val="FFFFFF"/>
                  </a:outerShdw>
                </a:effectLst>
              </a:rPr>
              <a:t>     Renal disease</a:t>
            </a:r>
          </a:p>
        </p:txBody>
      </p:sp>
      <p:sp>
        <p:nvSpPr>
          <p:cNvPr id="139269" name="Text Box 5">
            <a:extLst>
              <a:ext uri="{FF2B5EF4-FFF2-40B4-BE49-F238E27FC236}">
                <a16:creationId xmlns="" xmlns:a16="http://schemas.microsoft.com/office/drawing/2014/main" id="{470EB48B-7F5E-4329-AC58-7D7487ABDA0B}"/>
              </a:ext>
            </a:extLst>
          </p:cNvPr>
          <p:cNvSpPr txBox="1">
            <a:spLocks noChangeArrowheads="1"/>
          </p:cNvSpPr>
          <p:nvPr/>
        </p:nvSpPr>
        <p:spPr bwMode="auto">
          <a:xfrm>
            <a:off x="755650" y="4365625"/>
            <a:ext cx="3095625" cy="708025"/>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it-IT" sz="2000" b="1" i="1" dirty="0">
                <a:effectLst>
                  <a:outerShdw blurRad="38100" dist="38100" dir="2700000" algn="tl">
                    <a:srgbClr val="FFFFFF"/>
                  </a:outerShdw>
                </a:effectLst>
              </a:rPr>
              <a:t>Urinary incontinence</a:t>
            </a:r>
          </a:p>
          <a:p>
            <a:pPr eaLnBrk="1" hangingPunct="1">
              <a:defRPr/>
            </a:pPr>
            <a:r>
              <a:rPr lang="en-US" altLang="it-IT" sz="2000" b="1" i="1" dirty="0">
                <a:effectLst>
                  <a:outerShdw blurRad="38100" dist="38100" dir="2700000" algn="tl">
                    <a:srgbClr val="FFFFFF"/>
                  </a:outerShdw>
                </a:effectLst>
                <a:sym typeface="Symbol" panose="05050102010706020507" pitchFamily="18" charset="2"/>
              </a:rPr>
              <a:t>Erectile </a:t>
            </a:r>
            <a:r>
              <a:rPr lang="en-US" altLang="it-IT" sz="2000" b="1" i="1" dirty="0" err="1">
                <a:effectLst>
                  <a:outerShdw blurRad="38100" dist="38100" dir="2700000" algn="tl">
                    <a:srgbClr val="FFFFFF"/>
                  </a:outerShdw>
                </a:effectLst>
                <a:sym typeface="Symbol" panose="05050102010706020507" pitchFamily="18" charset="2"/>
              </a:rPr>
              <a:t>disfunction</a:t>
            </a:r>
            <a:endParaRPr lang="en-US" altLang="it-IT" sz="2000" i="1" dirty="0">
              <a:effectLst>
                <a:outerShdw blurRad="38100" dist="38100" dir="2700000" algn="tl">
                  <a:srgbClr val="FFFFFF"/>
                </a:outerShdw>
              </a:effectLst>
              <a:sym typeface="Symbol" panose="05050102010706020507" pitchFamily="18" charset="2"/>
            </a:endParaRPr>
          </a:p>
        </p:txBody>
      </p:sp>
      <p:sp>
        <p:nvSpPr>
          <p:cNvPr id="139270" name="Text Box 6">
            <a:extLst>
              <a:ext uri="{FF2B5EF4-FFF2-40B4-BE49-F238E27FC236}">
                <a16:creationId xmlns="" xmlns:a16="http://schemas.microsoft.com/office/drawing/2014/main" id="{33285241-3DF8-4AB4-9B1E-7BA8CCB9EC36}"/>
              </a:ext>
            </a:extLst>
          </p:cNvPr>
          <p:cNvSpPr txBox="1">
            <a:spLocks noChangeArrowheads="1"/>
          </p:cNvSpPr>
          <p:nvPr/>
        </p:nvSpPr>
        <p:spPr bwMode="auto">
          <a:xfrm>
            <a:off x="1177867" y="5434438"/>
            <a:ext cx="2157412" cy="396875"/>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it-IT" sz="2000" b="1" i="1" dirty="0">
                <a:effectLst>
                  <a:outerShdw blurRad="38100" dist="38100" dir="2700000" algn="tl">
                    <a:srgbClr val="FFFFFF"/>
                  </a:outerShdw>
                </a:effectLst>
              </a:rPr>
              <a:t>Osteoarthritis</a:t>
            </a:r>
          </a:p>
        </p:txBody>
      </p:sp>
      <p:sp>
        <p:nvSpPr>
          <p:cNvPr id="139271" name="Text Box 7">
            <a:extLst>
              <a:ext uri="{FF2B5EF4-FFF2-40B4-BE49-F238E27FC236}">
                <a16:creationId xmlns="" xmlns:a16="http://schemas.microsoft.com/office/drawing/2014/main" id="{E62823B6-8CA4-4E10-9B55-A94A6C69D9AE}"/>
              </a:ext>
            </a:extLst>
          </p:cNvPr>
          <p:cNvSpPr txBox="1">
            <a:spLocks noChangeArrowheads="1"/>
          </p:cNvSpPr>
          <p:nvPr/>
        </p:nvSpPr>
        <p:spPr bwMode="auto">
          <a:xfrm>
            <a:off x="2433638" y="5832475"/>
            <a:ext cx="887412" cy="396875"/>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it-IT" sz="2000" b="1" i="1" dirty="0">
                <a:effectLst>
                  <a:outerShdw blurRad="38100" dist="38100" dir="2700000" algn="tl">
                    <a:srgbClr val="FFFFFF"/>
                  </a:outerShdw>
                </a:effectLst>
              </a:rPr>
              <a:t>Skin</a:t>
            </a:r>
          </a:p>
        </p:txBody>
      </p:sp>
      <p:sp>
        <p:nvSpPr>
          <p:cNvPr id="139272" name="Text Box 8">
            <a:extLst>
              <a:ext uri="{FF2B5EF4-FFF2-40B4-BE49-F238E27FC236}">
                <a16:creationId xmlns="" xmlns:a16="http://schemas.microsoft.com/office/drawing/2014/main" id="{1F7CDFAB-92B6-435F-B485-42E7F585A8FC}"/>
              </a:ext>
            </a:extLst>
          </p:cNvPr>
          <p:cNvSpPr txBox="1">
            <a:spLocks noChangeArrowheads="1"/>
          </p:cNvSpPr>
          <p:nvPr/>
        </p:nvSpPr>
        <p:spPr bwMode="auto">
          <a:xfrm>
            <a:off x="512763" y="3849688"/>
            <a:ext cx="2790825" cy="396875"/>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it-IT" sz="2000" b="1" i="1" dirty="0">
                <a:effectLst>
                  <a:outerShdw blurRad="38100" dist="38100" dir="2700000" algn="tl">
                    <a:srgbClr val="FFFFFF"/>
                  </a:outerShdw>
                </a:effectLst>
              </a:rPr>
              <a:t>Gall bladder disease</a:t>
            </a:r>
          </a:p>
        </p:txBody>
      </p:sp>
      <p:sp>
        <p:nvSpPr>
          <p:cNvPr id="139273" name="Text Box 9">
            <a:extLst>
              <a:ext uri="{FF2B5EF4-FFF2-40B4-BE49-F238E27FC236}">
                <a16:creationId xmlns="" xmlns:a16="http://schemas.microsoft.com/office/drawing/2014/main" id="{264B5843-96ED-4833-A4B6-53B9CDABC751}"/>
              </a:ext>
            </a:extLst>
          </p:cNvPr>
          <p:cNvSpPr txBox="1">
            <a:spLocks noChangeArrowheads="1"/>
          </p:cNvSpPr>
          <p:nvPr/>
        </p:nvSpPr>
        <p:spPr bwMode="auto">
          <a:xfrm>
            <a:off x="5492750" y="4170363"/>
            <a:ext cx="2946400" cy="396875"/>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it-IT" sz="2000" b="1" i="1" dirty="0">
                <a:effectLst>
                  <a:outerShdw blurRad="38100" dist="38100" dir="2700000" algn="tl">
                    <a:srgbClr val="FFFFFF"/>
                  </a:outerShdw>
                </a:effectLst>
              </a:rPr>
              <a:t>Cancer</a:t>
            </a:r>
            <a:endParaRPr lang="en-US" altLang="it-IT" sz="2000" i="1" dirty="0">
              <a:effectLst>
                <a:outerShdw blurRad="38100" dist="38100" dir="2700000" algn="tl">
                  <a:srgbClr val="FFFFFF"/>
                </a:outerShdw>
              </a:effectLst>
              <a:sym typeface="Symbol" panose="05050102010706020507" pitchFamily="18" charset="2"/>
            </a:endParaRPr>
          </a:p>
        </p:txBody>
      </p:sp>
      <p:sp>
        <p:nvSpPr>
          <p:cNvPr id="139274" name="Text Box 10">
            <a:extLst>
              <a:ext uri="{FF2B5EF4-FFF2-40B4-BE49-F238E27FC236}">
                <a16:creationId xmlns="" xmlns:a16="http://schemas.microsoft.com/office/drawing/2014/main" id="{6B1223EF-4FCD-4261-B230-F2EF081C1AF9}"/>
              </a:ext>
            </a:extLst>
          </p:cNvPr>
          <p:cNvSpPr txBox="1">
            <a:spLocks noChangeArrowheads="1"/>
          </p:cNvSpPr>
          <p:nvPr/>
        </p:nvSpPr>
        <p:spPr bwMode="auto">
          <a:xfrm>
            <a:off x="5549900" y="5589588"/>
            <a:ext cx="2946400" cy="701675"/>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it-IT" sz="2000" b="1" i="1" dirty="0">
                <a:effectLst>
                  <a:outerShdw blurRad="38100" dist="38100" dir="2700000" algn="tl">
                    <a:srgbClr val="FFFFFF"/>
                  </a:outerShdw>
                </a:effectLst>
              </a:rPr>
              <a:t>Phlebitis</a:t>
            </a:r>
          </a:p>
          <a:p>
            <a:pPr eaLnBrk="1" hangingPunct="1">
              <a:defRPr/>
            </a:pPr>
            <a:r>
              <a:rPr lang="en-US" altLang="it-IT" sz="2000" i="1" dirty="0"/>
              <a:t>venous stasis</a:t>
            </a:r>
            <a:endParaRPr lang="en-US" altLang="it-IT" sz="2000" i="1" dirty="0">
              <a:sym typeface="Symbol" panose="05050102010706020507" pitchFamily="18" charset="2"/>
            </a:endParaRPr>
          </a:p>
        </p:txBody>
      </p:sp>
      <p:sp>
        <p:nvSpPr>
          <p:cNvPr id="139275" name="Text Box 11">
            <a:extLst>
              <a:ext uri="{FF2B5EF4-FFF2-40B4-BE49-F238E27FC236}">
                <a16:creationId xmlns="" xmlns:a16="http://schemas.microsoft.com/office/drawing/2014/main" id="{2B1E9D7B-2525-4E91-AABF-4CF5580B3B23}"/>
              </a:ext>
            </a:extLst>
          </p:cNvPr>
          <p:cNvSpPr txBox="1">
            <a:spLocks noChangeArrowheads="1"/>
          </p:cNvSpPr>
          <p:nvPr/>
        </p:nvSpPr>
        <p:spPr bwMode="auto">
          <a:xfrm>
            <a:off x="2747963" y="6224588"/>
            <a:ext cx="887412" cy="396875"/>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it-IT" sz="2000" b="1" i="1" dirty="0">
                <a:effectLst>
                  <a:outerShdw blurRad="38100" dist="38100" dir="2700000" algn="tl">
                    <a:srgbClr val="FFFFFF"/>
                  </a:outerShdw>
                </a:effectLst>
              </a:rPr>
              <a:t>Gout</a:t>
            </a:r>
          </a:p>
        </p:txBody>
      </p:sp>
      <p:sp>
        <p:nvSpPr>
          <p:cNvPr id="96268" name="Rectangle 12">
            <a:extLst>
              <a:ext uri="{FF2B5EF4-FFF2-40B4-BE49-F238E27FC236}">
                <a16:creationId xmlns="" xmlns:a16="http://schemas.microsoft.com/office/drawing/2014/main" id="{27367938-CA79-41D3-977C-773AC9EB8A82}"/>
              </a:ext>
            </a:extLst>
          </p:cNvPr>
          <p:cNvSpPr>
            <a:spLocks noGrp="1" noChangeArrowheads="1"/>
          </p:cNvSpPr>
          <p:nvPr>
            <p:ph type="title"/>
          </p:nvPr>
        </p:nvSpPr>
        <p:spPr>
          <a:xfrm>
            <a:off x="0" y="117475"/>
            <a:ext cx="9109075" cy="574675"/>
          </a:xfrm>
        </p:spPr>
        <p:txBody>
          <a:bodyPr>
            <a:normAutofit fontScale="90000"/>
          </a:bodyPr>
          <a:lstStyle/>
          <a:p>
            <a:pPr eaLnBrk="1" hangingPunct="1">
              <a:defRPr/>
            </a:pPr>
            <a:r>
              <a:rPr lang="en-US" altLang="it-IT" sz="3200" b="1" dirty="0">
                <a:solidFill>
                  <a:srgbClr val="9A3604"/>
                </a:solidFill>
              </a:rPr>
              <a:t>Complications of Obesity</a:t>
            </a:r>
            <a:endParaRPr lang="en-US" altLang="it-IT" sz="2000" b="1" dirty="0">
              <a:solidFill>
                <a:srgbClr val="9A3604"/>
              </a:solidFill>
            </a:endParaRPr>
          </a:p>
        </p:txBody>
      </p:sp>
      <p:sp>
        <p:nvSpPr>
          <p:cNvPr id="12323" name="Freeform 14">
            <a:extLst>
              <a:ext uri="{FF2B5EF4-FFF2-40B4-BE49-F238E27FC236}">
                <a16:creationId xmlns="" xmlns:a16="http://schemas.microsoft.com/office/drawing/2014/main" id="{75C4C4AC-BD7A-4006-900F-931BE1D6AAC3}"/>
              </a:ext>
            </a:extLst>
          </p:cNvPr>
          <p:cNvSpPr>
            <a:spLocks/>
          </p:cNvSpPr>
          <p:nvPr/>
        </p:nvSpPr>
        <p:spPr bwMode="auto">
          <a:xfrm>
            <a:off x="3303588" y="1019175"/>
            <a:ext cx="2374900" cy="5419725"/>
          </a:xfrm>
          <a:custGeom>
            <a:avLst/>
            <a:gdLst>
              <a:gd name="T0" fmla="*/ 637 w 1433"/>
              <a:gd name="T1" fmla="*/ 1955 h 3070"/>
              <a:gd name="T2" fmla="*/ 535 w 1433"/>
              <a:gd name="T3" fmla="*/ 2806 h 3070"/>
              <a:gd name="T4" fmla="*/ 498 w 1433"/>
              <a:gd name="T5" fmla="*/ 3547 h 3070"/>
              <a:gd name="T6" fmla="*/ 356 w 1433"/>
              <a:gd name="T7" fmla="*/ 4267 h 3070"/>
              <a:gd name="T8" fmla="*/ 254 w 1433"/>
              <a:gd name="T9" fmla="*/ 5055 h 3070"/>
              <a:gd name="T10" fmla="*/ 126 w 1433"/>
              <a:gd name="T11" fmla="*/ 5294 h 3070"/>
              <a:gd name="T12" fmla="*/ 1 w 1433"/>
              <a:gd name="T13" fmla="*/ 5650 h 3070"/>
              <a:gd name="T14" fmla="*/ 66 w 1433"/>
              <a:gd name="T15" fmla="*/ 5609 h 3070"/>
              <a:gd name="T16" fmla="*/ 144 w 1433"/>
              <a:gd name="T17" fmla="*/ 5550 h 3070"/>
              <a:gd name="T18" fmla="*/ 55 w 1433"/>
              <a:gd name="T19" fmla="*/ 5832 h 3070"/>
              <a:gd name="T20" fmla="*/ 64 w 1433"/>
              <a:gd name="T21" fmla="*/ 6225 h 3070"/>
              <a:gd name="T22" fmla="*/ 254 w 1433"/>
              <a:gd name="T23" fmla="*/ 6061 h 3070"/>
              <a:gd name="T24" fmla="*/ 387 w 1433"/>
              <a:gd name="T25" fmla="*/ 5496 h 3070"/>
              <a:gd name="T26" fmla="*/ 501 w 1433"/>
              <a:gd name="T27" fmla="*/ 4930 h 3070"/>
              <a:gd name="T28" fmla="*/ 645 w 1433"/>
              <a:gd name="T29" fmla="*/ 4506 h 3070"/>
              <a:gd name="T30" fmla="*/ 655 w 1433"/>
              <a:gd name="T31" fmla="*/ 4588 h 3070"/>
              <a:gd name="T32" fmla="*/ 734 w 1433"/>
              <a:gd name="T33" fmla="*/ 5077 h 3070"/>
              <a:gd name="T34" fmla="*/ 684 w 1433"/>
              <a:gd name="T35" fmla="*/ 5705 h 3070"/>
              <a:gd name="T36" fmla="*/ 790 w 1433"/>
              <a:gd name="T37" fmla="*/ 6951 h 3070"/>
              <a:gd name="T38" fmla="*/ 831 w 1433"/>
              <a:gd name="T39" fmla="*/ 8047 h 3070"/>
              <a:gd name="T40" fmla="*/ 899 w 1433"/>
              <a:gd name="T41" fmla="*/ 9380 h 3070"/>
              <a:gd name="T42" fmla="*/ 910 w 1433"/>
              <a:gd name="T43" fmla="*/ 10080 h 3070"/>
              <a:gd name="T44" fmla="*/ 750 w 1433"/>
              <a:gd name="T45" fmla="*/ 10498 h 3070"/>
              <a:gd name="T46" fmla="*/ 735 w 1433"/>
              <a:gd name="T47" fmla="*/ 10903 h 3070"/>
              <a:gd name="T48" fmla="*/ 879 w 1433"/>
              <a:gd name="T49" fmla="*/ 10787 h 3070"/>
              <a:gd name="T50" fmla="*/ 1077 w 1433"/>
              <a:gd name="T51" fmla="*/ 10371 h 3070"/>
              <a:gd name="T52" fmla="*/ 1148 w 1433"/>
              <a:gd name="T53" fmla="*/ 10114 h 3070"/>
              <a:gd name="T54" fmla="*/ 1155 w 1433"/>
              <a:gd name="T55" fmla="*/ 9213 h 3070"/>
              <a:gd name="T56" fmla="*/ 1176 w 1433"/>
              <a:gd name="T57" fmla="*/ 7882 h 3070"/>
              <a:gd name="T58" fmla="*/ 1215 w 1433"/>
              <a:gd name="T59" fmla="*/ 6507 h 3070"/>
              <a:gd name="T60" fmla="*/ 1254 w 1433"/>
              <a:gd name="T61" fmla="*/ 7471 h 3070"/>
              <a:gd name="T62" fmla="*/ 1303 w 1433"/>
              <a:gd name="T63" fmla="*/ 8176 h 3070"/>
              <a:gd name="T64" fmla="*/ 1322 w 1433"/>
              <a:gd name="T65" fmla="*/ 9559 h 3070"/>
              <a:gd name="T66" fmla="*/ 1291 w 1433"/>
              <a:gd name="T67" fmla="*/ 10223 h 3070"/>
              <a:gd name="T68" fmla="*/ 1567 w 1433"/>
              <a:gd name="T69" fmla="*/ 10672 h 3070"/>
              <a:gd name="T70" fmla="*/ 1743 w 1433"/>
              <a:gd name="T71" fmla="*/ 10699 h 3070"/>
              <a:gd name="T72" fmla="*/ 1611 w 1433"/>
              <a:gd name="T73" fmla="*/ 10228 h 3070"/>
              <a:gd name="T74" fmla="*/ 1506 w 1433"/>
              <a:gd name="T75" fmla="*/ 9704 h 3070"/>
              <a:gd name="T76" fmla="*/ 1619 w 1433"/>
              <a:gd name="T77" fmla="*/ 8200 h 3070"/>
              <a:gd name="T78" fmla="*/ 1615 w 1433"/>
              <a:gd name="T79" fmla="*/ 7156 h 3070"/>
              <a:gd name="T80" fmla="*/ 1721 w 1433"/>
              <a:gd name="T81" fmla="*/ 5496 h 3070"/>
              <a:gd name="T82" fmla="*/ 1744 w 1433"/>
              <a:gd name="T83" fmla="*/ 4799 h 3070"/>
              <a:gd name="T84" fmla="*/ 1776 w 1433"/>
              <a:gd name="T85" fmla="*/ 4429 h 3070"/>
              <a:gd name="T86" fmla="*/ 1963 w 1433"/>
              <a:gd name="T87" fmla="*/ 5065 h 3070"/>
              <a:gd name="T88" fmla="*/ 2049 w 1433"/>
              <a:gd name="T89" fmla="*/ 5705 h 3070"/>
              <a:gd name="T90" fmla="*/ 2266 w 1433"/>
              <a:gd name="T91" fmla="*/ 6179 h 3070"/>
              <a:gd name="T92" fmla="*/ 2320 w 1433"/>
              <a:gd name="T93" fmla="*/ 5740 h 3070"/>
              <a:gd name="T94" fmla="*/ 2344 w 1433"/>
              <a:gd name="T95" fmla="*/ 5681 h 3070"/>
              <a:gd name="T96" fmla="*/ 2402 w 1433"/>
              <a:gd name="T97" fmla="*/ 5657 h 3070"/>
              <a:gd name="T98" fmla="*/ 2182 w 1433"/>
              <a:gd name="T99" fmla="*/ 5040 h 3070"/>
              <a:gd name="T100" fmla="*/ 1990 w 1433"/>
              <a:gd name="T101" fmla="*/ 3794 h 3070"/>
              <a:gd name="T102" fmla="*/ 1916 w 1433"/>
              <a:gd name="T103" fmla="*/ 3039 h 3070"/>
              <a:gd name="T104" fmla="*/ 1856 w 1433"/>
              <a:gd name="T105" fmla="*/ 2048 h 3070"/>
              <a:gd name="T106" fmla="*/ 1496 w 1433"/>
              <a:gd name="T107" fmla="*/ 1602 h 3070"/>
              <a:gd name="T108" fmla="*/ 1382 w 1433"/>
              <a:gd name="T109" fmla="*/ 1214 h 3070"/>
              <a:gd name="T110" fmla="*/ 1474 w 1433"/>
              <a:gd name="T111" fmla="*/ 771 h 3070"/>
              <a:gd name="T112" fmla="*/ 1495 w 1433"/>
              <a:gd name="T113" fmla="*/ 537 h 3070"/>
              <a:gd name="T114" fmla="*/ 1138 w 1433"/>
              <a:gd name="T115" fmla="*/ 20 h 3070"/>
              <a:gd name="T116" fmla="*/ 952 w 1433"/>
              <a:gd name="T117" fmla="*/ 573 h 3070"/>
              <a:gd name="T118" fmla="*/ 971 w 1433"/>
              <a:gd name="T119" fmla="*/ 831 h 3070"/>
              <a:gd name="T120" fmla="*/ 1070 w 1433"/>
              <a:gd name="T121" fmla="*/ 1232 h 3070"/>
              <a:gd name="T122" fmla="*/ 998 w 1433"/>
              <a:gd name="T123" fmla="*/ 1542 h 30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3" h="3070">
                <a:moveTo>
                  <a:pt x="579" y="439"/>
                </a:moveTo>
                <a:lnTo>
                  <a:pt x="570" y="443"/>
                </a:lnTo>
                <a:lnTo>
                  <a:pt x="563" y="447"/>
                </a:lnTo>
                <a:lnTo>
                  <a:pt x="555" y="451"/>
                </a:lnTo>
                <a:lnTo>
                  <a:pt x="548" y="454"/>
                </a:lnTo>
                <a:lnTo>
                  <a:pt x="541" y="457"/>
                </a:lnTo>
                <a:lnTo>
                  <a:pt x="534" y="460"/>
                </a:lnTo>
                <a:lnTo>
                  <a:pt x="528" y="463"/>
                </a:lnTo>
                <a:lnTo>
                  <a:pt x="522" y="466"/>
                </a:lnTo>
                <a:lnTo>
                  <a:pt x="516" y="468"/>
                </a:lnTo>
                <a:lnTo>
                  <a:pt x="510" y="471"/>
                </a:lnTo>
                <a:lnTo>
                  <a:pt x="504" y="473"/>
                </a:lnTo>
                <a:lnTo>
                  <a:pt x="498" y="476"/>
                </a:lnTo>
                <a:lnTo>
                  <a:pt x="493" y="479"/>
                </a:lnTo>
                <a:lnTo>
                  <a:pt x="487" y="481"/>
                </a:lnTo>
                <a:lnTo>
                  <a:pt x="481" y="484"/>
                </a:lnTo>
                <a:lnTo>
                  <a:pt x="475" y="487"/>
                </a:lnTo>
                <a:lnTo>
                  <a:pt x="469" y="490"/>
                </a:lnTo>
                <a:lnTo>
                  <a:pt x="462" y="494"/>
                </a:lnTo>
                <a:lnTo>
                  <a:pt x="454" y="498"/>
                </a:lnTo>
                <a:lnTo>
                  <a:pt x="446" y="502"/>
                </a:lnTo>
                <a:lnTo>
                  <a:pt x="438" y="507"/>
                </a:lnTo>
                <a:lnTo>
                  <a:pt x="429" y="512"/>
                </a:lnTo>
                <a:lnTo>
                  <a:pt x="421" y="517"/>
                </a:lnTo>
                <a:lnTo>
                  <a:pt x="412" y="522"/>
                </a:lnTo>
                <a:lnTo>
                  <a:pt x="404" y="527"/>
                </a:lnTo>
                <a:lnTo>
                  <a:pt x="397" y="532"/>
                </a:lnTo>
                <a:lnTo>
                  <a:pt x="390" y="537"/>
                </a:lnTo>
                <a:lnTo>
                  <a:pt x="383" y="542"/>
                </a:lnTo>
                <a:lnTo>
                  <a:pt x="378" y="547"/>
                </a:lnTo>
                <a:lnTo>
                  <a:pt x="373" y="551"/>
                </a:lnTo>
                <a:lnTo>
                  <a:pt x="370" y="555"/>
                </a:lnTo>
                <a:lnTo>
                  <a:pt x="368" y="559"/>
                </a:lnTo>
                <a:lnTo>
                  <a:pt x="366" y="563"/>
                </a:lnTo>
                <a:lnTo>
                  <a:pt x="363" y="568"/>
                </a:lnTo>
                <a:lnTo>
                  <a:pt x="360" y="573"/>
                </a:lnTo>
                <a:lnTo>
                  <a:pt x="357" y="578"/>
                </a:lnTo>
                <a:lnTo>
                  <a:pt x="353" y="584"/>
                </a:lnTo>
                <a:lnTo>
                  <a:pt x="349" y="591"/>
                </a:lnTo>
                <a:lnTo>
                  <a:pt x="344" y="597"/>
                </a:lnTo>
                <a:lnTo>
                  <a:pt x="340" y="604"/>
                </a:lnTo>
                <a:lnTo>
                  <a:pt x="336" y="611"/>
                </a:lnTo>
                <a:lnTo>
                  <a:pt x="332" y="619"/>
                </a:lnTo>
                <a:lnTo>
                  <a:pt x="328" y="627"/>
                </a:lnTo>
                <a:lnTo>
                  <a:pt x="324" y="634"/>
                </a:lnTo>
                <a:lnTo>
                  <a:pt x="321" y="643"/>
                </a:lnTo>
                <a:lnTo>
                  <a:pt x="319" y="651"/>
                </a:lnTo>
                <a:lnTo>
                  <a:pt x="317" y="659"/>
                </a:lnTo>
                <a:lnTo>
                  <a:pt x="316" y="667"/>
                </a:lnTo>
                <a:lnTo>
                  <a:pt x="315" y="676"/>
                </a:lnTo>
                <a:lnTo>
                  <a:pt x="315" y="685"/>
                </a:lnTo>
                <a:lnTo>
                  <a:pt x="315" y="695"/>
                </a:lnTo>
                <a:lnTo>
                  <a:pt x="315" y="706"/>
                </a:lnTo>
                <a:lnTo>
                  <a:pt x="315" y="717"/>
                </a:lnTo>
                <a:lnTo>
                  <a:pt x="315" y="728"/>
                </a:lnTo>
                <a:lnTo>
                  <a:pt x="316" y="740"/>
                </a:lnTo>
                <a:lnTo>
                  <a:pt x="316" y="751"/>
                </a:lnTo>
                <a:lnTo>
                  <a:pt x="317" y="763"/>
                </a:lnTo>
                <a:lnTo>
                  <a:pt x="317" y="774"/>
                </a:lnTo>
                <a:lnTo>
                  <a:pt x="318" y="784"/>
                </a:lnTo>
                <a:lnTo>
                  <a:pt x="318" y="795"/>
                </a:lnTo>
                <a:lnTo>
                  <a:pt x="319" y="804"/>
                </a:lnTo>
                <a:lnTo>
                  <a:pt x="319" y="813"/>
                </a:lnTo>
                <a:lnTo>
                  <a:pt x="320" y="820"/>
                </a:lnTo>
                <a:lnTo>
                  <a:pt x="320" y="827"/>
                </a:lnTo>
                <a:lnTo>
                  <a:pt x="320" y="833"/>
                </a:lnTo>
                <a:lnTo>
                  <a:pt x="320" y="840"/>
                </a:lnTo>
                <a:lnTo>
                  <a:pt x="320" y="847"/>
                </a:lnTo>
                <a:lnTo>
                  <a:pt x="320" y="854"/>
                </a:lnTo>
                <a:lnTo>
                  <a:pt x="319" y="861"/>
                </a:lnTo>
                <a:lnTo>
                  <a:pt x="319" y="869"/>
                </a:lnTo>
                <a:lnTo>
                  <a:pt x="319" y="877"/>
                </a:lnTo>
                <a:lnTo>
                  <a:pt x="319" y="884"/>
                </a:lnTo>
                <a:lnTo>
                  <a:pt x="318" y="892"/>
                </a:lnTo>
                <a:lnTo>
                  <a:pt x="318" y="899"/>
                </a:lnTo>
                <a:lnTo>
                  <a:pt x="317" y="907"/>
                </a:lnTo>
                <a:lnTo>
                  <a:pt x="316" y="914"/>
                </a:lnTo>
                <a:lnTo>
                  <a:pt x="315" y="921"/>
                </a:lnTo>
                <a:lnTo>
                  <a:pt x="314" y="927"/>
                </a:lnTo>
                <a:lnTo>
                  <a:pt x="313" y="933"/>
                </a:lnTo>
                <a:lnTo>
                  <a:pt x="312" y="939"/>
                </a:lnTo>
                <a:lnTo>
                  <a:pt x="310" y="944"/>
                </a:lnTo>
                <a:lnTo>
                  <a:pt x="309" y="950"/>
                </a:lnTo>
                <a:lnTo>
                  <a:pt x="307" y="955"/>
                </a:lnTo>
                <a:lnTo>
                  <a:pt x="305" y="962"/>
                </a:lnTo>
                <a:lnTo>
                  <a:pt x="304" y="968"/>
                </a:lnTo>
                <a:lnTo>
                  <a:pt x="302" y="974"/>
                </a:lnTo>
                <a:lnTo>
                  <a:pt x="301" y="980"/>
                </a:lnTo>
                <a:lnTo>
                  <a:pt x="299" y="986"/>
                </a:lnTo>
                <a:lnTo>
                  <a:pt x="297" y="992"/>
                </a:lnTo>
                <a:lnTo>
                  <a:pt x="295" y="998"/>
                </a:lnTo>
                <a:lnTo>
                  <a:pt x="293" y="1004"/>
                </a:lnTo>
                <a:lnTo>
                  <a:pt x="290" y="1010"/>
                </a:lnTo>
                <a:lnTo>
                  <a:pt x="288" y="1016"/>
                </a:lnTo>
                <a:lnTo>
                  <a:pt x="285" y="1021"/>
                </a:lnTo>
                <a:lnTo>
                  <a:pt x="283" y="1026"/>
                </a:lnTo>
                <a:lnTo>
                  <a:pt x="280" y="1031"/>
                </a:lnTo>
                <a:lnTo>
                  <a:pt x="277" y="1035"/>
                </a:lnTo>
                <a:lnTo>
                  <a:pt x="274" y="1040"/>
                </a:lnTo>
                <a:lnTo>
                  <a:pt x="271" y="1045"/>
                </a:lnTo>
                <a:lnTo>
                  <a:pt x="268" y="1049"/>
                </a:lnTo>
                <a:lnTo>
                  <a:pt x="265" y="1054"/>
                </a:lnTo>
                <a:lnTo>
                  <a:pt x="262" y="1059"/>
                </a:lnTo>
                <a:lnTo>
                  <a:pt x="259" y="1065"/>
                </a:lnTo>
                <a:lnTo>
                  <a:pt x="256" y="1070"/>
                </a:lnTo>
                <a:lnTo>
                  <a:pt x="254" y="1076"/>
                </a:lnTo>
                <a:lnTo>
                  <a:pt x="251" y="1081"/>
                </a:lnTo>
                <a:lnTo>
                  <a:pt x="248" y="1087"/>
                </a:lnTo>
                <a:lnTo>
                  <a:pt x="246" y="1093"/>
                </a:lnTo>
                <a:lnTo>
                  <a:pt x="243" y="1099"/>
                </a:lnTo>
                <a:lnTo>
                  <a:pt x="241" y="1105"/>
                </a:lnTo>
                <a:lnTo>
                  <a:pt x="238" y="1112"/>
                </a:lnTo>
                <a:lnTo>
                  <a:pt x="236" y="1119"/>
                </a:lnTo>
                <a:lnTo>
                  <a:pt x="233" y="1126"/>
                </a:lnTo>
                <a:lnTo>
                  <a:pt x="230" y="1135"/>
                </a:lnTo>
                <a:lnTo>
                  <a:pt x="227" y="1145"/>
                </a:lnTo>
                <a:lnTo>
                  <a:pt x="224" y="1156"/>
                </a:lnTo>
                <a:lnTo>
                  <a:pt x="220" y="1167"/>
                </a:lnTo>
                <a:lnTo>
                  <a:pt x="216" y="1179"/>
                </a:lnTo>
                <a:lnTo>
                  <a:pt x="212" y="1192"/>
                </a:lnTo>
                <a:lnTo>
                  <a:pt x="209" y="1205"/>
                </a:lnTo>
                <a:lnTo>
                  <a:pt x="205" y="1217"/>
                </a:lnTo>
                <a:lnTo>
                  <a:pt x="201" y="1230"/>
                </a:lnTo>
                <a:lnTo>
                  <a:pt x="197" y="1242"/>
                </a:lnTo>
                <a:lnTo>
                  <a:pt x="194" y="1253"/>
                </a:lnTo>
                <a:lnTo>
                  <a:pt x="191" y="1264"/>
                </a:lnTo>
                <a:lnTo>
                  <a:pt x="188" y="1274"/>
                </a:lnTo>
                <a:lnTo>
                  <a:pt x="186" y="1283"/>
                </a:lnTo>
                <a:lnTo>
                  <a:pt x="184" y="1290"/>
                </a:lnTo>
                <a:lnTo>
                  <a:pt x="183" y="1297"/>
                </a:lnTo>
                <a:lnTo>
                  <a:pt x="181" y="1304"/>
                </a:lnTo>
                <a:lnTo>
                  <a:pt x="179" y="1311"/>
                </a:lnTo>
                <a:lnTo>
                  <a:pt x="178" y="1318"/>
                </a:lnTo>
                <a:lnTo>
                  <a:pt x="176" y="1326"/>
                </a:lnTo>
                <a:lnTo>
                  <a:pt x="174" y="1333"/>
                </a:lnTo>
                <a:lnTo>
                  <a:pt x="172" y="1340"/>
                </a:lnTo>
                <a:lnTo>
                  <a:pt x="170" y="1347"/>
                </a:lnTo>
                <a:lnTo>
                  <a:pt x="168" y="1354"/>
                </a:lnTo>
                <a:lnTo>
                  <a:pt x="166" y="1360"/>
                </a:lnTo>
                <a:lnTo>
                  <a:pt x="165" y="1367"/>
                </a:lnTo>
                <a:lnTo>
                  <a:pt x="163" y="1373"/>
                </a:lnTo>
                <a:lnTo>
                  <a:pt x="161" y="1379"/>
                </a:lnTo>
                <a:lnTo>
                  <a:pt x="159" y="1384"/>
                </a:lnTo>
                <a:lnTo>
                  <a:pt x="158" y="1389"/>
                </a:lnTo>
                <a:lnTo>
                  <a:pt x="156" y="1394"/>
                </a:lnTo>
                <a:lnTo>
                  <a:pt x="155" y="1399"/>
                </a:lnTo>
                <a:lnTo>
                  <a:pt x="154" y="1403"/>
                </a:lnTo>
                <a:lnTo>
                  <a:pt x="152" y="1407"/>
                </a:lnTo>
                <a:lnTo>
                  <a:pt x="151" y="1411"/>
                </a:lnTo>
                <a:lnTo>
                  <a:pt x="151" y="1414"/>
                </a:lnTo>
                <a:lnTo>
                  <a:pt x="149" y="1418"/>
                </a:lnTo>
                <a:lnTo>
                  <a:pt x="148" y="1421"/>
                </a:lnTo>
                <a:lnTo>
                  <a:pt x="147" y="1425"/>
                </a:lnTo>
                <a:lnTo>
                  <a:pt x="146" y="1428"/>
                </a:lnTo>
                <a:lnTo>
                  <a:pt x="145" y="1431"/>
                </a:lnTo>
                <a:lnTo>
                  <a:pt x="143" y="1434"/>
                </a:lnTo>
                <a:lnTo>
                  <a:pt x="142" y="1436"/>
                </a:lnTo>
                <a:lnTo>
                  <a:pt x="140" y="1439"/>
                </a:lnTo>
                <a:lnTo>
                  <a:pt x="138" y="1442"/>
                </a:lnTo>
                <a:lnTo>
                  <a:pt x="135" y="1444"/>
                </a:lnTo>
                <a:lnTo>
                  <a:pt x="132" y="1446"/>
                </a:lnTo>
                <a:lnTo>
                  <a:pt x="129" y="1448"/>
                </a:lnTo>
                <a:lnTo>
                  <a:pt x="127" y="1450"/>
                </a:lnTo>
                <a:lnTo>
                  <a:pt x="124" y="1451"/>
                </a:lnTo>
                <a:lnTo>
                  <a:pt x="122" y="1453"/>
                </a:lnTo>
                <a:lnTo>
                  <a:pt x="119" y="1454"/>
                </a:lnTo>
                <a:lnTo>
                  <a:pt x="117" y="1455"/>
                </a:lnTo>
                <a:lnTo>
                  <a:pt x="114" y="1456"/>
                </a:lnTo>
                <a:lnTo>
                  <a:pt x="112" y="1457"/>
                </a:lnTo>
                <a:lnTo>
                  <a:pt x="109" y="1458"/>
                </a:lnTo>
                <a:lnTo>
                  <a:pt x="107" y="1459"/>
                </a:lnTo>
                <a:lnTo>
                  <a:pt x="104" y="1460"/>
                </a:lnTo>
                <a:lnTo>
                  <a:pt x="102" y="1461"/>
                </a:lnTo>
                <a:lnTo>
                  <a:pt x="99" y="1463"/>
                </a:lnTo>
                <a:lnTo>
                  <a:pt x="95" y="1465"/>
                </a:lnTo>
                <a:lnTo>
                  <a:pt x="92" y="1467"/>
                </a:lnTo>
                <a:lnTo>
                  <a:pt x="89" y="1470"/>
                </a:lnTo>
                <a:lnTo>
                  <a:pt x="85" y="1473"/>
                </a:lnTo>
                <a:lnTo>
                  <a:pt x="80" y="1476"/>
                </a:lnTo>
                <a:lnTo>
                  <a:pt x="76" y="1480"/>
                </a:lnTo>
                <a:lnTo>
                  <a:pt x="71" y="1483"/>
                </a:lnTo>
                <a:lnTo>
                  <a:pt x="66" y="1486"/>
                </a:lnTo>
                <a:lnTo>
                  <a:pt x="61" y="1490"/>
                </a:lnTo>
                <a:lnTo>
                  <a:pt x="57" y="1493"/>
                </a:lnTo>
                <a:lnTo>
                  <a:pt x="52" y="1497"/>
                </a:lnTo>
                <a:lnTo>
                  <a:pt x="47" y="1501"/>
                </a:lnTo>
                <a:lnTo>
                  <a:pt x="42" y="1505"/>
                </a:lnTo>
                <a:lnTo>
                  <a:pt x="38" y="1509"/>
                </a:lnTo>
                <a:lnTo>
                  <a:pt x="34" y="1513"/>
                </a:lnTo>
                <a:lnTo>
                  <a:pt x="30" y="1517"/>
                </a:lnTo>
                <a:lnTo>
                  <a:pt x="26" y="1521"/>
                </a:lnTo>
                <a:lnTo>
                  <a:pt x="23" y="1525"/>
                </a:lnTo>
                <a:lnTo>
                  <a:pt x="21" y="1530"/>
                </a:lnTo>
                <a:lnTo>
                  <a:pt x="18" y="1534"/>
                </a:lnTo>
                <a:lnTo>
                  <a:pt x="16" y="1538"/>
                </a:lnTo>
                <a:lnTo>
                  <a:pt x="14" y="1542"/>
                </a:lnTo>
                <a:lnTo>
                  <a:pt x="12" y="1546"/>
                </a:lnTo>
                <a:lnTo>
                  <a:pt x="10" y="1549"/>
                </a:lnTo>
                <a:lnTo>
                  <a:pt x="8" y="1553"/>
                </a:lnTo>
                <a:lnTo>
                  <a:pt x="6" y="1556"/>
                </a:lnTo>
                <a:lnTo>
                  <a:pt x="5" y="1558"/>
                </a:lnTo>
                <a:lnTo>
                  <a:pt x="3" y="1561"/>
                </a:lnTo>
                <a:lnTo>
                  <a:pt x="2" y="1564"/>
                </a:lnTo>
                <a:lnTo>
                  <a:pt x="1" y="1566"/>
                </a:lnTo>
                <a:lnTo>
                  <a:pt x="1" y="1569"/>
                </a:lnTo>
                <a:lnTo>
                  <a:pt x="0" y="1571"/>
                </a:lnTo>
                <a:lnTo>
                  <a:pt x="0" y="1573"/>
                </a:lnTo>
                <a:lnTo>
                  <a:pt x="0" y="1576"/>
                </a:lnTo>
                <a:lnTo>
                  <a:pt x="1" y="1578"/>
                </a:lnTo>
                <a:lnTo>
                  <a:pt x="1" y="1580"/>
                </a:lnTo>
                <a:lnTo>
                  <a:pt x="2" y="1582"/>
                </a:lnTo>
                <a:lnTo>
                  <a:pt x="3" y="1584"/>
                </a:lnTo>
                <a:lnTo>
                  <a:pt x="3" y="1586"/>
                </a:lnTo>
                <a:lnTo>
                  <a:pt x="4" y="1588"/>
                </a:lnTo>
                <a:lnTo>
                  <a:pt x="5" y="1589"/>
                </a:lnTo>
                <a:lnTo>
                  <a:pt x="5" y="1591"/>
                </a:lnTo>
                <a:lnTo>
                  <a:pt x="6" y="1592"/>
                </a:lnTo>
                <a:lnTo>
                  <a:pt x="7" y="1593"/>
                </a:lnTo>
                <a:lnTo>
                  <a:pt x="8" y="1594"/>
                </a:lnTo>
                <a:lnTo>
                  <a:pt x="10" y="1594"/>
                </a:lnTo>
                <a:lnTo>
                  <a:pt x="11" y="1595"/>
                </a:lnTo>
                <a:lnTo>
                  <a:pt x="13" y="1595"/>
                </a:lnTo>
                <a:lnTo>
                  <a:pt x="15" y="1595"/>
                </a:lnTo>
                <a:lnTo>
                  <a:pt x="18" y="1595"/>
                </a:lnTo>
                <a:lnTo>
                  <a:pt x="21" y="1594"/>
                </a:lnTo>
                <a:lnTo>
                  <a:pt x="22" y="1593"/>
                </a:lnTo>
                <a:lnTo>
                  <a:pt x="23" y="1593"/>
                </a:lnTo>
                <a:lnTo>
                  <a:pt x="24" y="1592"/>
                </a:lnTo>
                <a:lnTo>
                  <a:pt x="26" y="1590"/>
                </a:lnTo>
                <a:lnTo>
                  <a:pt x="27" y="1589"/>
                </a:lnTo>
                <a:lnTo>
                  <a:pt x="28" y="1587"/>
                </a:lnTo>
                <a:lnTo>
                  <a:pt x="29" y="1586"/>
                </a:lnTo>
                <a:lnTo>
                  <a:pt x="30" y="1584"/>
                </a:lnTo>
                <a:lnTo>
                  <a:pt x="31" y="1582"/>
                </a:lnTo>
                <a:lnTo>
                  <a:pt x="32" y="1580"/>
                </a:lnTo>
                <a:lnTo>
                  <a:pt x="33" y="1577"/>
                </a:lnTo>
                <a:lnTo>
                  <a:pt x="34" y="1575"/>
                </a:lnTo>
                <a:lnTo>
                  <a:pt x="36" y="1573"/>
                </a:lnTo>
                <a:lnTo>
                  <a:pt x="37" y="1571"/>
                </a:lnTo>
                <a:lnTo>
                  <a:pt x="39" y="1568"/>
                </a:lnTo>
                <a:lnTo>
                  <a:pt x="41" y="1566"/>
                </a:lnTo>
                <a:lnTo>
                  <a:pt x="43" y="1563"/>
                </a:lnTo>
                <a:lnTo>
                  <a:pt x="45" y="1561"/>
                </a:lnTo>
                <a:lnTo>
                  <a:pt x="48" y="1558"/>
                </a:lnTo>
                <a:lnTo>
                  <a:pt x="50" y="1556"/>
                </a:lnTo>
                <a:lnTo>
                  <a:pt x="52" y="1554"/>
                </a:lnTo>
                <a:lnTo>
                  <a:pt x="54" y="1551"/>
                </a:lnTo>
                <a:lnTo>
                  <a:pt x="57" y="1550"/>
                </a:lnTo>
                <a:lnTo>
                  <a:pt x="59" y="1548"/>
                </a:lnTo>
                <a:lnTo>
                  <a:pt x="61" y="1546"/>
                </a:lnTo>
                <a:lnTo>
                  <a:pt x="63" y="1545"/>
                </a:lnTo>
                <a:lnTo>
                  <a:pt x="66" y="1543"/>
                </a:lnTo>
                <a:lnTo>
                  <a:pt x="68" y="1542"/>
                </a:lnTo>
                <a:lnTo>
                  <a:pt x="70" y="1541"/>
                </a:lnTo>
                <a:lnTo>
                  <a:pt x="72" y="1540"/>
                </a:lnTo>
                <a:lnTo>
                  <a:pt x="74" y="1539"/>
                </a:lnTo>
                <a:lnTo>
                  <a:pt x="77" y="1538"/>
                </a:lnTo>
                <a:lnTo>
                  <a:pt x="79" y="1538"/>
                </a:lnTo>
                <a:lnTo>
                  <a:pt x="81" y="1537"/>
                </a:lnTo>
                <a:lnTo>
                  <a:pt x="82" y="1537"/>
                </a:lnTo>
                <a:lnTo>
                  <a:pt x="84" y="1538"/>
                </a:lnTo>
                <a:lnTo>
                  <a:pt x="85" y="1538"/>
                </a:lnTo>
                <a:lnTo>
                  <a:pt x="86" y="1539"/>
                </a:lnTo>
                <a:lnTo>
                  <a:pt x="87" y="1541"/>
                </a:lnTo>
                <a:lnTo>
                  <a:pt x="87" y="1542"/>
                </a:lnTo>
                <a:lnTo>
                  <a:pt x="88" y="1544"/>
                </a:lnTo>
                <a:lnTo>
                  <a:pt x="88" y="1545"/>
                </a:lnTo>
                <a:lnTo>
                  <a:pt x="87" y="1547"/>
                </a:lnTo>
                <a:lnTo>
                  <a:pt x="87" y="1549"/>
                </a:lnTo>
                <a:lnTo>
                  <a:pt x="86" y="1551"/>
                </a:lnTo>
                <a:lnTo>
                  <a:pt x="84" y="1554"/>
                </a:lnTo>
                <a:lnTo>
                  <a:pt x="83" y="1556"/>
                </a:lnTo>
                <a:lnTo>
                  <a:pt x="81" y="1558"/>
                </a:lnTo>
                <a:lnTo>
                  <a:pt x="78" y="1560"/>
                </a:lnTo>
                <a:lnTo>
                  <a:pt x="76" y="1562"/>
                </a:lnTo>
                <a:lnTo>
                  <a:pt x="74" y="1564"/>
                </a:lnTo>
                <a:lnTo>
                  <a:pt x="72" y="1565"/>
                </a:lnTo>
                <a:lnTo>
                  <a:pt x="70" y="1567"/>
                </a:lnTo>
                <a:lnTo>
                  <a:pt x="69" y="1568"/>
                </a:lnTo>
                <a:lnTo>
                  <a:pt x="67" y="1569"/>
                </a:lnTo>
                <a:lnTo>
                  <a:pt x="65" y="1571"/>
                </a:lnTo>
                <a:lnTo>
                  <a:pt x="63" y="1572"/>
                </a:lnTo>
                <a:lnTo>
                  <a:pt x="62" y="1573"/>
                </a:lnTo>
                <a:lnTo>
                  <a:pt x="60" y="1575"/>
                </a:lnTo>
                <a:lnTo>
                  <a:pt x="59" y="1577"/>
                </a:lnTo>
                <a:lnTo>
                  <a:pt x="57" y="1578"/>
                </a:lnTo>
                <a:lnTo>
                  <a:pt x="56" y="1581"/>
                </a:lnTo>
                <a:lnTo>
                  <a:pt x="54" y="1583"/>
                </a:lnTo>
                <a:lnTo>
                  <a:pt x="53" y="1586"/>
                </a:lnTo>
                <a:lnTo>
                  <a:pt x="51" y="1589"/>
                </a:lnTo>
                <a:lnTo>
                  <a:pt x="49" y="1592"/>
                </a:lnTo>
                <a:lnTo>
                  <a:pt x="47" y="1596"/>
                </a:lnTo>
                <a:lnTo>
                  <a:pt x="46" y="1600"/>
                </a:lnTo>
                <a:lnTo>
                  <a:pt x="44" y="1604"/>
                </a:lnTo>
                <a:lnTo>
                  <a:pt x="42" y="1608"/>
                </a:lnTo>
                <a:lnTo>
                  <a:pt x="40" y="1612"/>
                </a:lnTo>
                <a:lnTo>
                  <a:pt x="38" y="1617"/>
                </a:lnTo>
                <a:lnTo>
                  <a:pt x="36" y="1621"/>
                </a:lnTo>
                <a:lnTo>
                  <a:pt x="34" y="1626"/>
                </a:lnTo>
                <a:lnTo>
                  <a:pt x="33" y="1631"/>
                </a:lnTo>
                <a:lnTo>
                  <a:pt x="31" y="1635"/>
                </a:lnTo>
                <a:lnTo>
                  <a:pt x="30" y="1640"/>
                </a:lnTo>
                <a:lnTo>
                  <a:pt x="29" y="1645"/>
                </a:lnTo>
                <a:lnTo>
                  <a:pt x="29" y="1649"/>
                </a:lnTo>
                <a:lnTo>
                  <a:pt x="29" y="1654"/>
                </a:lnTo>
                <a:lnTo>
                  <a:pt x="28" y="1658"/>
                </a:lnTo>
                <a:lnTo>
                  <a:pt x="28" y="1663"/>
                </a:lnTo>
                <a:lnTo>
                  <a:pt x="28" y="1667"/>
                </a:lnTo>
                <a:lnTo>
                  <a:pt x="28" y="1671"/>
                </a:lnTo>
                <a:lnTo>
                  <a:pt x="28" y="1674"/>
                </a:lnTo>
                <a:lnTo>
                  <a:pt x="27" y="1678"/>
                </a:lnTo>
                <a:lnTo>
                  <a:pt x="27" y="1682"/>
                </a:lnTo>
                <a:lnTo>
                  <a:pt x="27" y="1685"/>
                </a:lnTo>
                <a:lnTo>
                  <a:pt x="27" y="1689"/>
                </a:lnTo>
                <a:lnTo>
                  <a:pt x="27" y="1692"/>
                </a:lnTo>
                <a:lnTo>
                  <a:pt x="27" y="1696"/>
                </a:lnTo>
                <a:lnTo>
                  <a:pt x="27" y="1699"/>
                </a:lnTo>
                <a:lnTo>
                  <a:pt x="27" y="1703"/>
                </a:lnTo>
                <a:lnTo>
                  <a:pt x="27" y="1707"/>
                </a:lnTo>
                <a:lnTo>
                  <a:pt x="28" y="1710"/>
                </a:lnTo>
                <a:lnTo>
                  <a:pt x="29" y="1714"/>
                </a:lnTo>
                <a:lnTo>
                  <a:pt x="29" y="1717"/>
                </a:lnTo>
                <a:lnTo>
                  <a:pt x="30" y="1721"/>
                </a:lnTo>
                <a:lnTo>
                  <a:pt x="31" y="1724"/>
                </a:lnTo>
                <a:lnTo>
                  <a:pt x="32" y="1727"/>
                </a:lnTo>
                <a:lnTo>
                  <a:pt x="33" y="1730"/>
                </a:lnTo>
                <a:lnTo>
                  <a:pt x="34" y="1733"/>
                </a:lnTo>
                <a:lnTo>
                  <a:pt x="35" y="1736"/>
                </a:lnTo>
                <a:lnTo>
                  <a:pt x="36" y="1738"/>
                </a:lnTo>
                <a:lnTo>
                  <a:pt x="38" y="1741"/>
                </a:lnTo>
                <a:lnTo>
                  <a:pt x="39" y="1743"/>
                </a:lnTo>
                <a:lnTo>
                  <a:pt x="41" y="1745"/>
                </a:lnTo>
                <a:lnTo>
                  <a:pt x="43" y="1747"/>
                </a:lnTo>
                <a:lnTo>
                  <a:pt x="45" y="1749"/>
                </a:lnTo>
                <a:lnTo>
                  <a:pt x="47" y="1751"/>
                </a:lnTo>
                <a:lnTo>
                  <a:pt x="50" y="1752"/>
                </a:lnTo>
                <a:lnTo>
                  <a:pt x="53" y="1754"/>
                </a:lnTo>
                <a:lnTo>
                  <a:pt x="56" y="1755"/>
                </a:lnTo>
                <a:lnTo>
                  <a:pt x="59" y="1756"/>
                </a:lnTo>
                <a:lnTo>
                  <a:pt x="62" y="1756"/>
                </a:lnTo>
                <a:lnTo>
                  <a:pt x="65" y="1756"/>
                </a:lnTo>
                <a:lnTo>
                  <a:pt x="68" y="1756"/>
                </a:lnTo>
                <a:lnTo>
                  <a:pt x="71" y="1755"/>
                </a:lnTo>
                <a:lnTo>
                  <a:pt x="75" y="1754"/>
                </a:lnTo>
                <a:lnTo>
                  <a:pt x="78" y="1752"/>
                </a:lnTo>
                <a:lnTo>
                  <a:pt x="82" y="1751"/>
                </a:lnTo>
                <a:lnTo>
                  <a:pt x="85" y="1748"/>
                </a:lnTo>
                <a:lnTo>
                  <a:pt x="89" y="1746"/>
                </a:lnTo>
                <a:lnTo>
                  <a:pt x="93" y="1743"/>
                </a:lnTo>
                <a:lnTo>
                  <a:pt x="98" y="1740"/>
                </a:lnTo>
                <a:lnTo>
                  <a:pt x="102" y="1737"/>
                </a:lnTo>
                <a:lnTo>
                  <a:pt x="107" y="1733"/>
                </a:lnTo>
                <a:lnTo>
                  <a:pt x="112" y="1730"/>
                </a:lnTo>
                <a:lnTo>
                  <a:pt x="118" y="1726"/>
                </a:lnTo>
                <a:lnTo>
                  <a:pt x="123" y="1721"/>
                </a:lnTo>
                <a:lnTo>
                  <a:pt x="129" y="1717"/>
                </a:lnTo>
                <a:lnTo>
                  <a:pt x="134" y="1711"/>
                </a:lnTo>
                <a:lnTo>
                  <a:pt x="140" y="1706"/>
                </a:lnTo>
                <a:lnTo>
                  <a:pt x="145" y="1701"/>
                </a:lnTo>
                <a:lnTo>
                  <a:pt x="151" y="1695"/>
                </a:lnTo>
                <a:lnTo>
                  <a:pt x="156" y="1689"/>
                </a:lnTo>
                <a:lnTo>
                  <a:pt x="161" y="1683"/>
                </a:lnTo>
                <a:lnTo>
                  <a:pt x="166" y="1678"/>
                </a:lnTo>
                <a:lnTo>
                  <a:pt x="171" y="1672"/>
                </a:lnTo>
                <a:lnTo>
                  <a:pt x="175" y="1666"/>
                </a:lnTo>
                <a:lnTo>
                  <a:pt x="179" y="1661"/>
                </a:lnTo>
                <a:lnTo>
                  <a:pt x="183" y="1656"/>
                </a:lnTo>
                <a:lnTo>
                  <a:pt x="186" y="1651"/>
                </a:lnTo>
                <a:lnTo>
                  <a:pt x="188" y="1646"/>
                </a:lnTo>
                <a:lnTo>
                  <a:pt x="191" y="1641"/>
                </a:lnTo>
                <a:lnTo>
                  <a:pt x="193" y="1636"/>
                </a:lnTo>
                <a:lnTo>
                  <a:pt x="196" y="1630"/>
                </a:lnTo>
                <a:lnTo>
                  <a:pt x="199" y="1624"/>
                </a:lnTo>
                <a:lnTo>
                  <a:pt x="202" y="1618"/>
                </a:lnTo>
                <a:lnTo>
                  <a:pt x="205" y="1612"/>
                </a:lnTo>
                <a:lnTo>
                  <a:pt x="208" y="1605"/>
                </a:lnTo>
                <a:lnTo>
                  <a:pt x="211" y="1599"/>
                </a:lnTo>
                <a:lnTo>
                  <a:pt x="214" y="1593"/>
                </a:lnTo>
                <a:lnTo>
                  <a:pt x="217" y="1587"/>
                </a:lnTo>
                <a:lnTo>
                  <a:pt x="219" y="1581"/>
                </a:lnTo>
                <a:lnTo>
                  <a:pt x="222" y="1575"/>
                </a:lnTo>
                <a:lnTo>
                  <a:pt x="224" y="1570"/>
                </a:lnTo>
                <a:lnTo>
                  <a:pt x="226" y="1565"/>
                </a:lnTo>
                <a:lnTo>
                  <a:pt x="227" y="1561"/>
                </a:lnTo>
                <a:lnTo>
                  <a:pt x="228" y="1558"/>
                </a:lnTo>
                <a:lnTo>
                  <a:pt x="229" y="1555"/>
                </a:lnTo>
                <a:lnTo>
                  <a:pt x="229" y="1551"/>
                </a:lnTo>
                <a:lnTo>
                  <a:pt x="230" y="1546"/>
                </a:lnTo>
                <a:lnTo>
                  <a:pt x="230" y="1541"/>
                </a:lnTo>
                <a:lnTo>
                  <a:pt x="230" y="1536"/>
                </a:lnTo>
                <a:lnTo>
                  <a:pt x="230" y="1531"/>
                </a:lnTo>
                <a:lnTo>
                  <a:pt x="230" y="1525"/>
                </a:lnTo>
                <a:lnTo>
                  <a:pt x="230" y="1519"/>
                </a:lnTo>
                <a:lnTo>
                  <a:pt x="231" y="1513"/>
                </a:lnTo>
                <a:lnTo>
                  <a:pt x="231" y="1507"/>
                </a:lnTo>
                <a:lnTo>
                  <a:pt x="231" y="1501"/>
                </a:lnTo>
                <a:lnTo>
                  <a:pt x="232" y="1495"/>
                </a:lnTo>
                <a:lnTo>
                  <a:pt x="233" y="1489"/>
                </a:lnTo>
                <a:lnTo>
                  <a:pt x="233" y="1484"/>
                </a:lnTo>
                <a:lnTo>
                  <a:pt x="234" y="1479"/>
                </a:lnTo>
                <a:lnTo>
                  <a:pt x="236" y="1474"/>
                </a:lnTo>
                <a:lnTo>
                  <a:pt x="238" y="1470"/>
                </a:lnTo>
                <a:lnTo>
                  <a:pt x="240" y="1464"/>
                </a:lnTo>
                <a:lnTo>
                  <a:pt x="242" y="1459"/>
                </a:lnTo>
                <a:lnTo>
                  <a:pt x="245" y="1454"/>
                </a:lnTo>
                <a:lnTo>
                  <a:pt x="247" y="1448"/>
                </a:lnTo>
                <a:lnTo>
                  <a:pt x="251" y="1442"/>
                </a:lnTo>
                <a:lnTo>
                  <a:pt x="254" y="1436"/>
                </a:lnTo>
                <a:lnTo>
                  <a:pt x="257" y="1431"/>
                </a:lnTo>
                <a:lnTo>
                  <a:pt x="261" y="1425"/>
                </a:lnTo>
                <a:lnTo>
                  <a:pt x="265" y="1419"/>
                </a:lnTo>
                <a:lnTo>
                  <a:pt x="269" y="1414"/>
                </a:lnTo>
                <a:lnTo>
                  <a:pt x="272" y="1408"/>
                </a:lnTo>
                <a:lnTo>
                  <a:pt x="276" y="1403"/>
                </a:lnTo>
                <a:lnTo>
                  <a:pt x="280" y="1399"/>
                </a:lnTo>
                <a:lnTo>
                  <a:pt x="284" y="1394"/>
                </a:lnTo>
                <a:lnTo>
                  <a:pt x="288" y="1390"/>
                </a:lnTo>
                <a:lnTo>
                  <a:pt x="292" y="1386"/>
                </a:lnTo>
                <a:lnTo>
                  <a:pt x="295" y="1382"/>
                </a:lnTo>
                <a:lnTo>
                  <a:pt x="299" y="1378"/>
                </a:lnTo>
                <a:lnTo>
                  <a:pt x="303" y="1374"/>
                </a:lnTo>
                <a:lnTo>
                  <a:pt x="306" y="1370"/>
                </a:lnTo>
                <a:lnTo>
                  <a:pt x="310" y="1365"/>
                </a:lnTo>
                <a:lnTo>
                  <a:pt x="313" y="1361"/>
                </a:lnTo>
                <a:lnTo>
                  <a:pt x="317" y="1357"/>
                </a:lnTo>
                <a:lnTo>
                  <a:pt x="320" y="1352"/>
                </a:lnTo>
                <a:lnTo>
                  <a:pt x="323" y="1348"/>
                </a:lnTo>
                <a:lnTo>
                  <a:pt x="326" y="1344"/>
                </a:lnTo>
                <a:lnTo>
                  <a:pt x="329" y="1340"/>
                </a:lnTo>
                <a:lnTo>
                  <a:pt x="332" y="1336"/>
                </a:lnTo>
                <a:lnTo>
                  <a:pt x="335" y="1333"/>
                </a:lnTo>
                <a:lnTo>
                  <a:pt x="337" y="1329"/>
                </a:lnTo>
                <a:lnTo>
                  <a:pt x="340" y="1326"/>
                </a:lnTo>
                <a:lnTo>
                  <a:pt x="342" y="1323"/>
                </a:lnTo>
                <a:lnTo>
                  <a:pt x="344" y="1319"/>
                </a:lnTo>
                <a:lnTo>
                  <a:pt x="347" y="1315"/>
                </a:lnTo>
                <a:lnTo>
                  <a:pt x="350" y="1311"/>
                </a:lnTo>
                <a:lnTo>
                  <a:pt x="353" y="1307"/>
                </a:lnTo>
                <a:lnTo>
                  <a:pt x="357" y="1302"/>
                </a:lnTo>
                <a:lnTo>
                  <a:pt x="360" y="1297"/>
                </a:lnTo>
                <a:lnTo>
                  <a:pt x="363" y="1293"/>
                </a:lnTo>
                <a:lnTo>
                  <a:pt x="366" y="1288"/>
                </a:lnTo>
                <a:lnTo>
                  <a:pt x="369" y="1284"/>
                </a:lnTo>
                <a:lnTo>
                  <a:pt x="372" y="1279"/>
                </a:lnTo>
                <a:lnTo>
                  <a:pt x="375" y="1275"/>
                </a:lnTo>
                <a:lnTo>
                  <a:pt x="377" y="1271"/>
                </a:lnTo>
                <a:lnTo>
                  <a:pt x="380" y="1268"/>
                </a:lnTo>
                <a:lnTo>
                  <a:pt x="382" y="1265"/>
                </a:lnTo>
                <a:lnTo>
                  <a:pt x="384" y="1263"/>
                </a:lnTo>
                <a:lnTo>
                  <a:pt x="385" y="1260"/>
                </a:lnTo>
                <a:lnTo>
                  <a:pt x="386" y="1258"/>
                </a:lnTo>
                <a:lnTo>
                  <a:pt x="387" y="1255"/>
                </a:lnTo>
                <a:lnTo>
                  <a:pt x="389" y="1253"/>
                </a:lnTo>
                <a:lnTo>
                  <a:pt x="390" y="1250"/>
                </a:lnTo>
                <a:lnTo>
                  <a:pt x="391" y="1247"/>
                </a:lnTo>
                <a:lnTo>
                  <a:pt x="392" y="1245"/>
                </a:lnTo>
                <a:lnTo>
                  <a:pt x="393" y="1242"/>
                </a:lnTo>
                <a:lnTo>
                  <a:pt x="393" y="1240"/>
                </a:lnTo>
                <a:lnTo>
                  <a:pt x="394" y="1237"/>
                </a:lnTo>
                <a:lnTo>
                  <a:pt x="394" y="1236"/>
                </a:lnTo>
                <a:lnTo>
                  <a:pt x="395" y="1234"/>
                </a:lnTo>
                <a:lnTo>
                  <a:pt x="395" y="1232"/>
                </a:lnTo>
                <a:lnTo>
                  <a:pt x="395" y="1231"/>
                </a:lnTo>
                <a:lnTo>
                  <a:pt x="396" y="1231"/>
                </a:lnTo>
                <a:lnTo>
                  <a:pt x="395" y="1231"/>
                </a:lnTo>
                <a:lnTo>
                  <a:pt x="395" y="1232"/>
                </a:lnTo>
                <a:lnTo>
                  <a:pt x="395" y="1234"/>
                </a:lnTo>
                <a:lnTo>
                  <a:pt x="394" y="1236"/>
                </a:lnTo>
                <a:lnTo>
                  <a:pt x="394" y="1239"/>
                </a:lnTo>
                <a:lnTo>
                  <a:pt x="393" y="1243"/>
                </a:lnTo>
                <a:lnTo>
                  <a:pt x="393" y="1246"/>
                </a:lnTo>
                <a:lnTo>
                  <a:pt x="392" y="1250"/>
                </a:lnTo>
                <a:lnTo>
                  <a:pt x="391" y="1255"/>
                </a:lnTo>
                <a:lnTo>
                  <a:pt x="391" y="1259"/>
                </a:lnTo>
                <a:lnTo>
                  <a:pt x="391" y="1263"/>
                </a:lnTo>
                <a:lnTo>
                  <a:pt x="390" y="1267"/>
                </a:lnTo>
                <a:lnTo>
                  <a:pt x="390" y="1272"/>
                </a:lnTo>
                <a:lnTo>
                  <a:pt x="390" y="1276"/>
                </a:lnTo>
                <a:lnTo>
                  <a:pt x="391" y="1279"/>
                </a:lnTo>
                <a:lnTo>
                  <a:pt x="392" y="1282"/>
                </a:lnTo>
                <a:lnTo>
                  <a:pt x="392" y="1286"/>
                </a:lnTo>
                <a:lnTo>
                  <a:pt x="393" y="1289"/>
                </a:lnTo>
                <a:lnTo>
                  <a:pt x="394" y="1293"/>
                </a:lnTo>
                <a:lnTo>
                  <a:pt x="395" y="1298"/>
                </a:lnTo>
                <a:lnTo>
                  <a:pt x="396" y="1302"/>
                </a:lnTo>
                <a:lnTo>
                  <a:pt x="397" y="1307"/>
                </a:lnTo>
                <a:lnTo>
                  <a:pt x="398" y="1313"/>
                </a:lnTo>
                <a:lnTo>
                  <a:pt x="399" y="1318"/>
                </a:lnTo>
                <a:lnTo>
                  <a:pt x="400" y="1324"/>
                </a:lnTo>
                <a:lnTo>
                  <a:pt x="402" y="1330"/>
                </a:lnTo>
                <a:lnTo>
                  <a:pt x="403" y="1336"/>
                </a:lnTo>
                <a:lnTo>
                  <a:pt x="405" y="1342"/>
                </a:lnTo>
                <a:lnTo>
                  <a:pt x="407" y="1348"/>
                </a:lnTo>
                <a:lnTo>
                  <a:pt x="410" y="1354"/>
                </a:lnTo>
                <a:lnTo>
                  <a:pt x="412" y="1360"/>
                </a:lnTo>
                <a:lnTo>
                  <a:pt x="415" y="1366"/>
                </a:lnTo>
                <a:lnTo>
                  <a:pt x="418" y="1372"/>
                </a:lnTo>
                <a:lnTo>
                  <a:pt x="421" y="1377"/>
                </a:lnTo>
                <a:lnTo>
                  <a:pt x="423" y="1382"/>
                </a:lnTo>
                <a:lnTo>
                  <a:pt x="425" y="1386"/>
                </a:lnTo>
                <a:lnTo>
                  <a:pt x="427" y="1390"/>
                </a:lnTo>
                <a:lnTo>
                  <a:pt x="429" y="1394"/>
                </a:lnTo>
                <a:lnTo>
                  <a:pt x="430" y="1397"/>
                </a:lnTo>
                <a:lnTo>
                  <a:pt x="432" y="1401"/>
                </a:lnTo>
                <a:lnTo>
                  <a:pt x="433" y="1404"/>
                </a:lnTo>
                <a:lnTo>
                  <a:pt x="434" y="1407"/>
                </a:lnTo>
                <a:lnTo>
                  <a:pt x="435" y="1410"/>
                </a:lnTo>
                <a:lnTo>
                  <a:pt x="436" y="1413"/>
                </a:lnTo>
                <a:lnTo>
                  <a:pt x="437" y="1416"/>
                </a:lnTo>
                <a:lnTo>
                  <a:pt x="438" y="1419"/>
                </a:lnTo>
                <a:lnTo>
                  <a:pt x="439" y="1422"/>
                </a:lnTo>
                <a:lnTo>
                  <a:pt x="439" y="1426"/>
                </a:lnTo>
                <a:lnTo>
                  <a:pt x="440" y="1430"/>
                </a:lnTo>
                <a:lnTo>
                  <a:pt x="440" y="1435"/>
                </a:lnTo>
                <a:lnTo>
                  <a:pt x="439" y="1439"/>
                </a:lnTo>
                <a:lnTo>
                  <a:pt x="439" y="1445"/>
                </a:lnTo>
                <a:lnTo>
                  <a:pt x="438" y="1451"/>
                </a:lnTo>
                <a:lnTo>
                  <a:pt x="437" y="1457"/>
                </a:lnTo>
                <a:lnTo>
                  <a:pt x="436" y="1463"/>
                </a:lnTo>
                <a:lnTo>
                  <a:pt x="434" y="1469"/>
                </a:lnTo>
                <a:lnTo>
                  <a:pt x="433" y="1476"/>
                </a:lnTo>
                <a:lnTo>
                  <a:pt x="431" y="1482"/>
                </a:lnTo>
                <a:lnTo>
                  <a:pt x="429" y="1488"/>
                </a:lnTo>
                <a:lnTo>
                  <a:pt x="428" y="1495"/>
                </a:lnTo>
                <a:lnTo>
                  <a:pt x="426" y="1501"/>
                </a:lnTo>
                <a:lnTo>
                  <a:pt x="425" y="1507"/>
                </a:lnTo>
                <a:lnTo>
                  <a:pt x="424" y="1513"/>
                </a:lnTo>
                <a:lnTo>
                  <a:pt x="423" y="1518"/>
                </a:lnTo>
                <a:lnTo>
                  <a:pt x="422" y="1523"/>
                </a:lnTo>
                <a:lnTo>
                  <a:pt x="421" y="1529"/>
                </a:lnTo>
                <a:lnTo>
                  <a:pt x="420" y="1535"/>
                </a:lnTo>
                <a:lnTo>
                  <a:pt x="419" y="1541"/>
                </a:lnTo>
                <a:lnTo>
                  <a:pt x="418" y="1548"/>
                </a:lnTo>
                <a:lnTo>
                  <a:pt x="416" y="1555"/>
                </a:lnTo>
                <a:lnTo>
                  <a:pt x="415" y="1561"/>
                </a:lnTo>
                <a:lnTo>
                  <a:pt x="414" y="1568"/>
                </a:lnTo>
                <a:lnTo>
                  <a:pt x="413" y="1575"/>
                </a:lnTo>
                <a:lnTo>
                  <a:pt x="411" y="1581"/>
                </a:lnTo>
                <a:lnTo>
                  <a:pt x="410" y="1588"/>
                </a:lnTo>
                <a:lnTo>
                  <a:pt x="409" y="1594"/>
                </a:lnTo>
                <a:lnTo>
                  <a:pt x="408" y="1601"/>
                </a:lnTo>
                <a:lnTo>
                  <a:pt x="408" y="1607"/>
                </a:lnTo>
                <a:lnTo>
                  <a:pt x="407" y="1612"/>
                </a:lnTo>
                <a:lnTo>
                  <a:pt x="407" y="1618"/>
                </a:lnTo>
                <a:lnTo>
                  <a:pt x="408" y="1624"/>
                </a:lnTo>
                <a:lnTo>
                  <a:pt x="408" y="1633"/>
                </a:lnTo>
                <a:lnTo>
                  <a:pt x="410" y="1643"/>
                </a:lnTo>
                <a:lnTo>
                  <a:pt x="411" y="1654"/>
                </a:lnTo>
                <a:lnTo>
                  <a:pt x="413" y="1667"/>
                </a:lnTo>
                <a:lnTo>
                  <a:pt x="416" y="1680"/>
                </a:lnTo>
                <a:lnTo>
                  <a:pt x="418" y="1694"/>
                </a:lnTo>
                <a:lnTo>
                  <a:pt x="421" y="1709"/>
                </a:lnTo>
                <a:lnTo>
                  <a:pt x="424" y="1723"/>
                </a:lnTo>
                <a:lnTo>
                  <a:pt x="427" y="1738"/>
                </a:lnTo>
                <a:lnTo>
                  <a:pt x="430" y="1752"/>
                </a:lnTo>
                <a:lnTo>
                  <a:pt x="433" y="1765"/>
                </a:lnTo>
                <a:lnTo>
                  <a:pt x="436" y="1777"/>
                </a:lnTo>
                <a:lnTo>
                  <a:pt x="438" y="1788"/>
                </a:lnTo>
                <a:lnTo>
                  <a:pt x="441" y="1798"/>
                </a:lnTo>
                <a:lnTo>
                  <a:pt x="443" y="1806"/>
                </a:lnTo>
                <a:lnTo>
                  <a:pt x="446" y="1813"/>
                </a:lnTo>
                <a:lnTo>
                  <a:pt x="448" y="1823"/>
                </a:lnTo>
                <a:lnTo>
                  <a:pt x="450" y="1835"/>
                </a:lnTo>
                <a:lnTo>
                  <a:pt x="453" y="1848"/>
                </a:lnTo>
                <a:lnTo>
                  <a:pt x="455" y="1862"/>
                </a:lnTo>
                <a:lnTo>
                  <a:pt x="458" y="1878"/>
                </a:lnTo>
                <a:lnTo>
                  <a:pt x="461" y="1894"/>
                </a:lnTo>
                <a:lnTo>
                  <a:pt x="463" y="1911"/>
                </a:lnTo>
                <a:lnTo>
                  <a:pt x="466" y="1928"/>
                </a:lnTo>
                <a:lnTo>
                  <a:pt x="469" y="1944"/>
                </a:lnTo>
                <a:lnTo>
                  <a:pt x="471" y="1961"/>
                </a:lnTo>
                <a:lnTo>
                  <a:pt x="474" y="1978"/>
                </a:lnTo>
                <a:lnTo>
                  <a:pt x="476" y="1993"/>
                </a:lnTo>
                <a:lnTo>
                  <a:pt x="478" y="2008"/>
                </a:lnTo>
                <a:lnTo>
                  <a:pt x="481" y="2021"/>
                </a:lnTo>
                <a:lnTo>
                  <a:pt x="483" y="2033"/>
                </a:lnTo>
                <a:lnTo>
                  <a:pt x="485" y="2045"/>
                </a:lnTo>
                <a:lnTo>
                  <a:pt x="487" y="2056"/>
                </a:lnTo>
                <a:lnTo>
                  <a:pt x="489" y="2067"/>
                </a:lnTo>
                <a:lnTo>
                  <a:pt x="491" y="2077"/>
                </a:lnTo>
                <a:lnTo>
                  <a:pt x="493" y="2088"/>
                </a:lnTo>
                <a:lnTo>
                  <a:pt x="495" y="2098"/>
                </a:lnTo>
                <a:lnTo>
                  <a:pt x="496" y="2108"/>
                </a:lnTo>
                <a:lnTo>
                  <a:pt x="497" y="2117"/>
                </a:lnTo>
                <a:lnTo>
                  <a:pt x="499" y="2127"/>
                </a:lnTo>
                <a:lnTo>
                  <a:pt x="500" y="2135"/>
                </a:lnTo>
                <a:lnTo>
                  <a:pt x="501" y="2144"/>
                </a:lnTo>
                <a:lnTo>
                  <a:pt x="502" y="2151"/>
                </a:lnTo>
                <a:lnTo>
                  <a:pt x="502" y="2159"/>
                </a:lnTo>
                <a:lnTo>
                  <a:pt x="503" y="2166"/>
                </a:lnTo>
                <a:lnTo>
                  <a:pt x="503" y="2172"/>
                </a:lnTo>
                <a:lnTo>
                  <a:pt x="503" y="2178"/>
                </a:lnTo>
                <a:lnTo>
                  <a:pt x="503" y="2183"/>
                </a:lnTo>
                <a:lnTo>
                  <a:pt x="502" y="2190"/>
                </a:lnTo>
                <a:lnTo>
                  <a:pt x="502" y="2198"/>
                </a:lnTo>
                <a:lnTo>
                  <a:pt x="500" y="2207"/>
                </a:lnTo>
                <a:lnTo>
                  <a:pt x="499" y="2217"/>
                </a:lnTo>
                <a:lnTo>
                  <a:pt x="498" y="2227"/>
                </a:lnTo>
                <a:lnTo>
                  <a:pt x="496" y="2238"/>
                </a:lnTo>
                <a:lnTo>
                  <a:pt x="495" y="2249"/>
                </a:lnTo>
                <a:lnTo>
                  <a:pt x="493" y="2260"/>
                </a:lnTo>
                <a:lnTo>
                  <a:pt x="492" y="2271"/>
                </a:lnTo>
                <a:lnTo>
                  <a:pt x="491" y="2282"/>
                </a:lnTo>
                <a:lnTo>
                  <a:pt x="489" y="2293"/>
                </a:lnTo>
                <a:lnTo>
                  <a:pt x="488" y="2303"/>
                </a:lnTo>
                <a:lnTo>
                  <a:pt x="488" y="2312"/>
                </a:lnTo>
                <a:lnTo>
                  <a:pt x="487" y="2321"/>
                </a:lnTo>
                <a:lnTo>
                  <a:pt x="487" y="2329"/>
                </a:lnTo>
                <a:lnTo>
                  <a:pt x="487" y="2338"/>
                </a:lnTo>
                <a:lnTo>
                  <a:pt x="488" y="2349"/>
                </a:lnTo>
                <a:lnTo>
                  <a:pt x="490" y="2362"/>
                </a:lnTo>
                <a:lnTo>
                  <a:pt x="492" y="2377"/>
                </a:lnTo>
                <a:lnTo>
                  <a:pt x="494" y="2393"/>
                </a:lnTo>
                <a:lnTo>
                  <a:pt x="497" y="2410"/>
                </a:lnTo>
                <a:lnTo>
                  <a:pt x="500" y="2428"/>
                </a:lnTo>
                <a:lnTo>
                  <a:pt x="503" y="2446"/>
                </a:lnTo>
                <a:lnTo>
                  <a:pt x="506" y="2464"/>
                </a:lnTo>
                <a:lnTo>
                  <a:pt x="510" y="2482"/>
                </a:lnTo>
                <a:lnTo>
                  <a:pt x="513" y="2499"/>
                </a:lnTo>
                <a:lnTo>
                  <a:pt x="515" y="2515"/>
                </a:lnTo>
                <a:lnTo>
                  <a:pt x="518" y="2529"/>
                </a:lnTo>
                <a:lnTo>
                  <a:pt x="520" y="2542"/>
                </a:lnTo>
                <a:lnTo>
                  <a:pt x="522" y="2553"/>
                </a:lnTo>
                <a:lnTo>
                  <a:pt x="523" y="2561"/>
                </a:lnTo>
                <a:lnTo>
                  <a:pt x="524" y="2568"/>
                </a:lnTo>
                <a:lnTo>
                  <a:pt x="525" y="2577"/>
                </a:lnTo>
                <a:lnTo>
                  <a:pt x="527" y="2588"/>
                </a:lnTo>
                <a:lnTo>
                  <a:pt x="529" y="2599"/>
                </a:lnTo>
                <a:lnTo>
                  <a:pt x="532" y="2611"/>
                </a:lnTo>
                <a:lnTo>
                  <a:pt x="535" y="2623"/>
                </a:lnTo>
                <a:lnTo>
                  <a:pt x="537" y="2636"/>
                </a:lnTo>
                <a:lnTo>
                  <a:pt x="540" y="2649"/>
                </a:lnTo>
                <a:lnTo>
                  <a:pt x="543" y="2662"/>
                </a:lnTo>
                <a:lnTo>
                  <a:pt x="546" y="2674"/>
                </a:lnTo>
                <a:lnTo>
                  <a:pt x="548" y="2686"/>
                </a:lnTo>
                <a:lnTo>
                  <a:pt x="550" y="2697"/>
                </a:lnTo>
                <a:lnTo>
                  <a:pt x="552" y="2707"/>
                </a:lnTo>
                <a:lnTo>
                  <a:pt x="554" y="2716"/>
                </a:lnTo>
                <a:lnTo>
                  <a:pt x="554" y="2723"/>
                </a:lnTo>
                <a:lnTo>
                  <a:pt x="555" y="2729"/>
                </a:lnTo>
                <a:lnTo>
                  <a:pt x="555" y="2733"/>
                </a:lnTo>
                <a:lnTo>
                  <a:pt x="555" y="2738"/>
                </a:lnTo>
                <a:lnTo>
                  <a:pt x="556" y="2742"/>
                </a:lnTo>
                <a:lnTo>
                  <a:pt x="557" y="2747"/>
                </a:lnTo>
                <a:lnTo>
                  <a:pt x="558" y="2751"/>
                </a:lnTo>
                <a:lnTo>
                  <a:pt x="559" y="2755"/>
                </a:lnTo>
                <a:lnTo>
                  <a:pt x="560" y="2760"/>
                </a:lnTo>
                <a:lnTo>
                  <a:pt x="561" y="2765"/>
                </a:lnTo>
                <a:lnTo>
                  <a:pt x="561" y="2769"/>
                </a:lnTo>
                <a:lnTo>
                  <a:pt x="562" y="2774"/>
                </a:lnTo>
                <a:lnTo>
                  <a:pt x="562" y="2778"/>
                </a:lnTo>
                <a:lnTo>
                  <a:pt x="561" y="2782"/>
                </a:lnTo>
                <a:lnTo>
                  <a:pt x="561" y="2787"/>
                </a:lnTo>
                <a:lnTo>
                  <a:pt x="559" y="2792"/>
                </a:lnTo>
                <a:lnTo>
                  <a:pt x="557" y="2796"/>
                </a:lnTo>
                <a:lnTo>
                  <a:pt x="555" y="2801"/>
                </a:lnTo>
                <a:lnTo>
                  <a:pt x="552" y="2805"/>
                </a:lnTo>
                <a:lnTo>
                  <a:pt x="549" y="2809"/>
                </a:lnTo>
                <a:lnTo>
                  <a:pt x="546" y="2814"/>
                </a:lnTo>
                <a:lnTo>
                  <a:pt x="543" y="2818"/>
                </a:lnTo>
                <a:lnTo>
                  <a:pt x="540" y="2823"/>
                </a:lnTo>
                <a:lnTo>
                  <a:pt x="537" y="2827"/>
                </a:lnTo>
                <a:lnTo>
                  <a:pt x="534" y="2832"/>
                </a:lnTo>
                <a:lnTo>
                  <a:pt x="531" y="2836"/>
                </a:lnTo>
                <a:lnTo>
                  <a:pt x="528" y="2840"/>
                </a:lnTo>
                <a:lnTo>
                  <a:pt x="525" y="2844"/>
                </a:lnTo>
                <a:lnTo>
                  <a:pt x="522" y="2849"/>
                </a:lnTo>
                <a:lnTo>
                  <a:pt x="519" y="2853"/>
                </a:lnTo>
                <a:lnTo>
                  <a:pt x="516" y="2857"/>
                </a:lnTo>
                <a:lnTo>
                  <a:pt x="513" y="2861"/>
                </a:lnTo>
                <a:lnTo>
                  <a:pt x="510" y="2864"/>
                </a:lnTo>
                <a:lnTo>
                  <a:pt x="507" y="2868"/>
                </a:lnTo>
                <a:lnTo>
                  <a:pt x="504" y="2872"/>
                </a:lnTo>
                <a:lnTo>
                  <a:pt x="500" y="2876"/>
                </a:lnTo>
                <a:lnTo>
                  <a:pt x="496" y="2880"/>
                </a:lnTo>
                <a:lnTo>
                  <a:pt x="492" y="2883"/>
                </a:lnTo>
                <a:lnTo>
                  <a:pt x="489" y="2887"/>
                </a:lnTo>
                <a:lnTo>
                  <a:pt x="484" y="2891"/>
                </a:lnTo>
                <a:lnTo>
                  <a:pt x="480" y="2895"/>
                </a:lnTo>
                <a:lnTo>
                  <a:pt x="476" y="2898"/>
                </a:lnTo>
                <a:lnTo>
                  <a:pt x="472" y="2902"/>
                </a:lnTo>
                <a:lnTo>
                  <a:pt x="468" y="2906"/>
                </a:lnTo>
                <a:lnTo>
                  <a:pt x="465" y="2910"/>
                </a:lnTo>
                <a:lnTo>
                  <a:pt x="461" y="2913"/>
                </a:lnTo>
                <a:lnTo>
                  <a:pt x="458" y="2917"/>
                </a:lnTo>
                <a:lnTo>
                  <a:pt x="455" y="2921"/>
                </a:lnTo>
                <a:lnTo>
                  <a:pt x="453" y="2925"/>
                </a:lnTo>
                <a:lnTo>
                  <a:pt x="451" y="2928"/>
                </a:lnTo>
                <a:lnTo>
                  <a:pt x="450" y="2932"/>
                </a:lnTo>
                <a:lnTo>
                  <a:pt x="448" y="2935"/>
                </a:lnTo>
                <a:lnTo>
                  <a:pt x="447" y="2938"/>
                </a:lnTo>
                <a:lnTo>
                  <a:pt x="445" y="2941"/>
                </a:lnTo>
                <a:lnTo>
                  <a:pt x="444" y="2944"/>
                </a:lnTo>
                <a:lnTo>
                  <a:pt x="443" y="2947"/>
                </a:lnTo>
                <a:lnTo>
                  <a:pt x="441" y="2950"/>
                </a:lnTo>
                <a:lnTo>
                  <a:pt x="440" y="2953"/>
                </a:lnTo>
                <a:lnTo>
                  <a:pt x="439" y="2955"/>
                </a:lnTo>
                <a:lnTo>
                  <a:pt x="438" y="2958"/>
                </a:lnTo>
                <a:lnTo>
                  <a:pt x="437" y="2961"/>
                </a:lnTo>
                <a:lnTo>
                  <a:pt x="437" y="2965"/>
                </a:lnTo>
                <a:lnTo>
                  <a:pt x="436" y="2968"/>
                </a:lnTo>
                <a:lnTo>
                  <a:pt x="436" y="2972"/>
                </a:lnTo>
                <a:lnTo>
                  <a:pt x="435" y="2976"/>
                </a:lnTo>
                <a:lnTo>
                  <a:pt x="435" y="2980"/>
                </a:lnTo>
                <a:lnTo>
                  <a:pt x="435" y="2985"/>
                </a:lnTo>
                <a:lnTo>
                  <a:pt x="435" y="2989"/>
                </a:lnTo>
                <a:lnTo>
                  <a:pt x="435" y="2994"/>
                </a:lnTo>
                <a:lnTo>
                  <a:pt x="435" y="2999"/>
                </a:lnTo>
                <a:lnTo>
                  <a:pt x="435" y="3004"/>
                </a:lnTo>
                <a:lnTo>
                  <a:pt x="434" y="3009"/>
                </a:lnTo>
                <a:lnTo>
                  <a:pt x="434" y="3014"/>
                </a:lnTo>
                <a:lnTo>
                  <a:pt x="434" y="3019"/>
                </a:lnTo>
                <a:lnTo>
                  <a:pt x="434" y="3023"/>
                </a:lnTo>
                <a:lnTo>
                  <a:pt x="434" y="3028"/>
                </a:lnTo>
                <a:lnTo>
                  <a:pt x="435" y="3032"/>
                </a:lnTo>
                <a:lnTo>
                  <a:pt x="435" y="3036"/>
                </a:lnTo>
                <a:lnTo>
                  <a:pt x="436" y="3039"/>
                </a:lnTo>
                <a:lnTo>
                  <a:pt x="437" y="3043"/>
                </a:lnTo>
                <a:lnTo>
                  <a:pt x="438" y="3046"/>
                </a:lnTo>
                <a:lnTo>
                  <a:pt x="439" y="3048"/>
                </a:lnTo>
                <a:lnTo>
                  <a:pt x="441" y="3050"/>
                </a:lnTo>
                <a:lnTo>
                  <a:pt x="442" y="3053"/>
                </a:lnTo>
                <a:lnTo>
                  <a:pt x="444" y="3055"/>
                </a:lnTo>
                <a:lnTo>
                  <a:pt x="445" y="3057"/>
                </a:lnTo>
                <a:lnTo>
                  <a:pt x="447" y="3059"/>
                </a:lnTo>
                <a:lnTo>
                  <a:pt x="449" y="3061"/>
                </a:lnTo>
                <a:lnTo>
                  <a:pt x="450" y="3063"/>
                </a:lnTo>
                <a:lnTo>
                  <a:pt x="452" y="3064"/>
                </a:lnTo>
                <a:lnTo>
                  <a:pt x="453" y="3065"/>
                </a:lnTo>
                <a:lnTo>
                  <a:pt x="455" y="3067"/>
                </a:lnTo>
                <a:lnTo>
                  <a:pt x="457" y="3068"/>
                </a:lnTo>
                <a:lnTo>
                  <a:pt x="459" y="3068"/>
                </a:lnTo>
                <a:lnTo>
                  <a:pt x="461" y="3069"/>
                </a:lnTo>
                <a:lnTo>
                  <a:pt x="463" y="3069"/>
                </a:lnTo>
                <a:lnTo>
                  <a:pt x="465" y="3069"/>
                </a:lnTo>
                <a:lnTo>
                  <a:pt x="467" y="3068"/>
                </a:lnTo>
                <a:lnTo>
                  <a:pt x="470" y="3067"/>
                </a:lnTo>
                <a:lnTo>
                  <a:pt x="473" y="3065"/>
                </a:lnTo>
                <a:lnTo>
                  <a:pt x="477" y="3062"/>
                </a:lnTo>
                <a:lnTo>
                  <a:pt x="480" y="3059"/>
                </a:lnTo>
                <a:lnTo>
                  <a:pt x="485" y="3056"/>
                </a:lnTo>
                <a:lnTo>
                  <a:pt x="489" y="3052"/>
                </a:lnTo>
                <a:lnTo>
                  <a:pt x="494" y="3047"/>
                </a:lnTo>
                <a:lnTo>
                  <a:pt x="499" y="3043"/>
                </a:lnTo>
                <a:lnTo>
                  <a:pt x="504" y="3038"/>
                </a:lnTo>
                <a:lnTo>
                  <a:pt x="508" y="3033"/>
                </a:lnTo>
                <a:lnTo>
                  <a:pt x="513" y="3028"/>
                </a:lnTo>
                <a:lnTo>
                  <a:pt x="517" y="3024"/>
                </a:lnTo>
                <a:lnTo>
                  <a:pt x="521" y="3019"/>
                </a:lnTo>
                <a:lnTo>
                  <a:pt x="525" y="3015"/>
                </a:lnTo>
                <a:lnTo>
                  <a:pt x="528" y="3012"/>
                </a:lnTo>
                <a:lnTo>
                  <a:pt x="531" y="3008"/>
                </a:lnTo>
                <a:lnTo>
                  <a:pt x="533" y="3005"/>
                </a:lnTo>
                <a:lnTo>
                  <a:pt x="537" y="3001"/>
                </a:lnTo>
                <a:lnTo>
                  <a:pt x="540" y="2996"/>
                </a:lnTo>
                <a:lnTo>
                  <a:pt x="545" y="2991"/>
                </a:lnTo>
                <a:lnTo>
                  <a:pt x="550" y="2986"/>
                </a:lnTo>
                <a:lnTo>
                  <a:pt x="555" y="2980"/>
                </a:lnTo>
                <a:lnTo>
                  <a:pt x="560" y="2975"/>
                </a:lnTo>
                <a:lnTo>
                  <a:pt x="566" y="2969"/>
                </a:lnTo>
                <a:lnTo>
                  <a:pt x="571" y="2963"/>
                </a:lnTo>
                <a:lnTo>
                  <a:pt x="577" y="2957"/>
                </a:lnTo>
                <a:lnTo>
                  <a:pt x="583" y="2952"/>
                </a:lnTo>
                <a:lnTo>
                  <a:pt x="588" y="2947"/>
                </a:lnTo>
                <a:lnTo>
                  <a:pt x="593" y="2942"/>
                </a:lnTo>
                <a:lnTo>
                  <a:pt x="598" y="2938"/>
                </a:lnTo>
                <a:lnTo>
                  <a:pt x="603" y="2935"/>
                </a:lnTo>
                <a:lnTo>
                  <a:pt x="607" y="2932"/>
                </a:lnTo>
                <a:lnTo>
                  <a:pt x="610" y="2930"/>
                </a:lnTo>
                <a:lnTo>
                  <a:pt x="613" y="2927"/>
                </a:lnTo>
                <a:lnTo>
                  <a:pt x="617" y="2925"/>
                </a:lnTo>
                <a:lnTo>
                  <a:pt x="620" y="2922"/>
                </a:lnTo>
                <a:lnTo>
                  <a:pt x="623" y="2919"/>
                </a:lnTo>
                <a:lnTo>
                  <a:pt x="625" y="2916"/>
                </a:lnTo>
                <a:lnTo>
                  <a:pt x="628" y="2913"/>
                </a:lnTo>
                <a:lnTo>
                  <a:pt x="631" y="2910"/>
                </a:lnTo>
                <a:lnTo>
                  <a:pt x="634" y="2907"/>
                </a:lnTo>
                <a:lnTo>
                  <a:pt x="637" y="2904"/>
                </a:lnTo>
                <a:lnTo>
                  <a:pt x="640" y="2901"/>
                </a:lnTo>
                <a:lnTo>
                  <a:pt x="643" y="2899"/>
                </a:lnTo>
                <a:lnTo>
                  <a:pt x="646" y="2896"/>
                </a:lnTo>
                <a:lnTo>
                  <a:pt x="650" y="2893"/>
                </a:lnTo>
                <a:lnTo>
                  <a:pt x="654" y="2891"/>
                </a:lnTo>
                <a:lnTo>
                  <a:pt x="659" y="2889"/>
                </a:lnTo>
                <a:lnTo>
                  <a:pt x="663" y="2886"/>
                </a:lnTo>
                <a:lnTo>
                  <a:pt x="667" y="2884"/>
                </a:lnTo>
                <a:lnTo>
                  <a:pt x="670" y="2883"/>
                </a:lnTo>
                <a:lnTo>
                  <a:pt x="673" y="2881"/>
                </a:lnTo>
                <a:lnTo>
                  <a:pt x="676" y="2880"/>
                </a:lnTo>
                <a:lnTo>
                  <a:pt x="679" y="2879"/>
                </a:lnTo>
                <a:lnTo>
                  <a:pt x="681" y="2877"/>
                </a:lnTo>
                <a:lnTo>
                  <a:pt x="683" y="2876"/>
                </a:lnTo>
                <a:lnTo>
                  <a:pt x="685" y="2875"/>
                </a:lnTo>
                <a:lnTo>
                  <a:pt x="687" y="2874"/>
                </a:lnTo>
                <a:lnTo>
                  <a:pt x="688" y="2873"/>
                </a:lnTo>
                <a:lnTo>
                  <a:pt x="689" y="2871"/>
                </a:lnTo>
                <a:lnTo>
                  <a:pt x="689" y="2870"/>
                </a:lnTo>
                <a:lnTo>
                  <a:pt x="690" y="2868"/>
                </a:lnTo>
                <a:lnTo>
                  <a:pt x="690" y="2866"/>
                </a:lnTo>
                <a:lnTo>
                  <a:pt x="690" y="2864"/>
                </a:lnTo>
                <a:lnTo>
                  <a:pt x="690" y="2862"/>
                </a:lnTo>
                <a:lnTo>
                  <a:pt x="690" y="2859"/>
                </a:lnTo>
                <a:lnTo>
                  <a:pt x="690" y="2856"/>
                </a:lnTo>
                <a:lnTo>
                  <a:pt x="690" y="2853"/>
                </a:lnTo>
                <a:lnTo>
                  <a:pt x="689" y="2849"/>
                </a:lnTo>
                <a:lnTo>
                  <a:pt x="689" y="2846"/>
                </a:lnTo>
                <a:lnTo>
                  <a:pt x="688" y="2842"/>
                </a:lnTo>
                <a:lnTo>
                  <a:pt x="687" y="2837"/>
                </a:lnTo>
                <a:lnTo>
                  <a:pt x="687" y="2833"/>
                </a:lnTo>
                <a:lnTo>
                  <a:pt x="686" y="2828"/>
                </a:lnTo>
                <a:lnTo>
                  <a:pt x="685" y="2823"/>
                </a:lnTo>
                <a:lnTo>
                  <a:pt x="684" y="2817"/>
                </a:lnTo>
                <a:lnTo>
                  <a:pt x="682" y="2812"/>
                </a:lnTo>
                <a:lnTo>
                  <a:pt x="681" y="2805"/>
                </a:lnTo>
                <a:lnTo>
                  <a:pt x="680" y="2799"/>
                </a:lnTo>
                <a:lnTo>
                  <a:pt x="678" y="2793"/>
                </a:lnTo>
                <a:lnTo>
                  <a:pt x="677" y="2786"/>
                </a:lnTo>
                <a:lnTo>
                  <a:pt x="675" y="2778"/>
                </a:lnTo>
                <a:lnTo>
                  <a:pt x="674" y="2771"/>
                </a:lnTo>
                <a:lnTo>
                  <a:pt x="672" y="2764"/>
                </a:lnTo>
                <a:lnTo>
                  <a:pt x="671" y="2756"/>
                </a:lnTo>
                <a:lnTo>
                  <a:pt x="670" y="2749"/>
                </a:lnTo>
                <a:lnTo>
                  <a:pt x="669" y="2741"/>
                </a:lnTo>
                <a:lnTo>
                  <a:pt x="668" y="2734"/>
                </a:lnTo>
                <a:lnTo>
                  <a:pt x="667" y="2727"/>
                </a:lnTo>
                <a:lnTo>
                  <a:pt x="666" y="2720"/>
                </a:lnTo>
                <a:lnTo>
                  <a:pt x="666" y="2713"/>
                </a:lnTo>
                <a:lnTo>
                  <a:pt x="665" y="2707"/>
                </a:lnTo>
                <a:lnTo>
                  <a:pt x="665" y="2700"/>
                </a:lnTo>
                <a:lnTo>
                  <a:pt x="665" y="2695"/>
                </a:lnTo>
                <a:lnTo>
                  <a:pt x="666" y="2690"/>
                </a:lnTo>
                <a:lnTo>
                  <a:pt x="666" y="2685"/>
                </a:lnTo>
                <a:lnTo>
                  <a:pt x="667" y="2679"/>
                </a:lnTo>
                <a:lnTo>
                  <a:pt x="669" y="2670"/>
                </a:lnTo>
                <a:lnTo>
                  <a:pt x="672" y="2658"/>
                </a:lnTo>
                <a:lnTo>
                  <a:pt x="674" y="2644"/>
                </a:lnTo>
                <a:lnTo>
                  <a:pt x="677" y="2628"/>
                </a:lnTo>
                <a:lnTo>
                  <a:pt x="681" y="2611"/>
                </a:lnTo>
                <a:lnTo>
                  <a:pt x="684" y="2593"/>
                </a:lnTo>
                <a:lnTo>
                  <a:pt x="688" y="2575"/>
                </a:lnTo>
                <a:lnTo>
                  <a:pt x="691" y="2556"/>
                </a:lnTo>
                <a:lnTo>
                  <a:pt x="695" y="2537"/>
                </a:lnTo>
                <a:lnTo>
                  <a:pt x="698" y="2519"/>
                </a:lnTo>
                <a:lnTo>
                  <a:pt x="700" y="2503"/>
                </a:lnTo>
                <a:lnTo>
                  <a:pt x="703" y="2487"/>
                </a:lnTo>
                <a:lnTo>
                  <a:pt x="704" y="2473"/>
                </a:lnTo>
                <a:lnTo>
                  <a:pt x="706" y="2462"/>
                </a:lnTo>
                <a:lnTo>
                  <a:pt x="706" y="2453"/>
                </a:lnTo>
                <a:lnTo>
                  <a:pt x="706" y="2444"/>
                </a:lnTo>
                <a:lnTo>
                  <a:pt x="706" y="2434"/>
                </a:lnTo>
                <a:lnTo>
                  <a:pt x="705" y="2423"/>
                </a:lnTo>
                <a:lnTo>
                  <a:pt x="705" y="2411"/>
                </a:lnTo>
                <a:lnTo>
                  <a:pt x="704" y="2397"/>
                </a:lnTo>
                <a:lnTo>
                  <a:pt x="704" y="2383"/>
                </a:lnTo>
                <a:lnTo>
                  <a:pt x="703" y="2369"/>
                </a:lnTo>
                <a:lnTo>
                  <a:pt x="702" y="2354"/>
                </a:lnTo>
                <a:lnTo>
                  <a:pt x="701" y="2340"/>
                </a:lnTo>
                <a:lnTo>
                  <a:pt x="701" y="2326"/>
                </a:lnTo>
                <a:lnTo>
                  <a:pt x="700" y="2313"/>
                </a:lnTo>
                <a:lnTo>
                  <a:pt x="699" y="2301"/>
                </a:lnTo>
                <a:lnTo>
                  <a:pt x="699" y="2290"/>
                </a:lnTo>
                <a:lnTo>
                  <a:pt x="698" y="2280"/>
                </a:lnTo>
                <a:lnTo>
                  <a:pt x="698" y="2272"/>
                </a:lnTo>
                <a:lnTo>
                  <a:pt x="698" y="2265"/>
                </a:lnTo>
                <a:lnTo>
                  <a:pt x="698" y="2259"/>
                </a:lnTo>
                <a:lnTo>
                  <a:pt x="698" y="2251"/>
                </a:lnTo>
                <a:lnTo>
                  <a:pt x="699" y="2241"/>
                </a:lnTo>
                <a:lnTo>
                  <a:pt x="699" y="2229"/>
                </a:lnTo>
                <a:lnTo>
                  <a:pt x="700" y="2216"/>
                </a:lnTo>
                <a:lnTo>
                  <a:pt x="701" y="2203"/>
                </a:lnTo>
                <a:lnTo>
                  <a:pt x="702" y="2188"/>
                </a:lnTo>
                <a:lnTo>
                  <a:pt x="703" y="2174"/>
                </a:lnTo>
                <a:lnTo>
                  <a:pt x="704" y="2159"/>
                </a:lnTo>
                <a:lnTo>
                  <a:pt x="705" y="2144"/>
                </a:lnTo>
                <a:lnTo>
                  <a:pt x="706" y="2130"/>
                </a:lnTo>
                <a:lnTo>
                  <a:pt x="707" y="2116"/>
                </a:lnTo>
                <a:lnTo>
                  <a:pt x="708" y="2104"/>
                </a:lnTo>
                <a:lnTo>
                  <a:pt x="708" y="2092"/>
                </a:lnTo>
                <a:lnTo>
                  <a:pt x="709" y="2082"/>
                </a:lnTo>
                <a:lnTo>
                  <a:pt x="710" y="2074"/>
                </a:lnTo>
                <a:lnTo>
                  <a:pt x="711" y="2065"/>
                </a:lnTo>
                <a:lnTo>
                  <a:pt x="712" y="2053"/>
                </a:lnTo>
                <a:lnTo>
                  <a:pt x="713" y="2039"/>
                </a:lnTo>
                <a:lnTo>
                  <a:pt x="714" y="2024"/>
                </a:lnTo>
                <a:lnTo>
                  <a:pt x="716" y="2007"/>
                </a:lnTo>
                <a:lnTo>
                  <a:pt x="717" y="1989"/>
                </a:lnTo>
                <a:lnTo>
                  <a:pt x="718" y="1971"/>
                </a:lnTo>
                <a:lnTo>
                  <a:pt x="720" y="1952"/>
                </a:lnTo>
                <a:lnTo>
                  <a:pt x="721" y="1934"/>
                </a:lnTo>
                <a:lnTo>
                  <a:pt x="722" y="1916"/>
                </a:lnTo>
                <a:lnTo>
                  <a:pt x="723" y="1899"/>
                </a:lnTo>
                <a:lnTo>
                  <a:pt x="724" y="1884"/>
                </a:lnTo>
                <a:lnTo>
                  <a:pt x="725" y="1870"/>
                </a:lnTo>
                <a:lnTo>
                  <a:pt x="726" y="1859"/>
                </a:lnTo>
                <a:lnTo>
                  <a:pt x="726" y="1851"/>
                </a:lnTo>
                <a:lnTo>
                  <a:pt x="726" y="1846"/>
                </a:lnTo>
                <a:lnTo>
                  <a:pt x="726" y="1841"/>
                </a:lnTo>
                <a:lnTo>
                  <a:pt x="726" y="1835"/>
                </a:lnTo>
                <a:lnTo>
                  <a:pt x="726" y="1827"/>
                </a:lnTo>
                <a:lnTo>
                  <a:pt x="725" y="1818"/>
                </a:lnTo>
                <a:lnTo>
                  <a:pt x="725" y="1809"/>
                </a:lnTo>
                <a:lnTo>
                  <a:pt x="725" y="1799"/>
                </a:lnTo>
                <a:lnTo>
                  <a:pt x="724" y="1789"/>
                </a:lnTo>
                <a:lnTo>
                  <a:pt x="724" y="1778"/>
                </a:lnTo>
                <a:lnTo>
                  <a:pt x="724" y="1768"/>
                </a:lnTo>
                <a:lnTo>
                  <a:pt x="723" y="1758"/>
                </a:lnTo>
                <a:lnTo>
                  <a:pt x="723" y="1749"/>
                </a:lnTo>
                <a:lnTo>
                  <a:pt x="723" y="1742"/>
                </a:lnTo>
                <a:lnTo>
                  <a:pt x="722" y="1735"/>
                </a:lnTo>
                <a:lnTo>
                  <a:pt x="722" y="1730"/>
                </a:lnTo>
                <a:lnTo>
                  <a:pt x="722" y="1727"/>
                </a:lnTo>
                <a:lnTo>
                  <a:pt x="722" y="1726"/>
                </a:lnTo>
                <a:lnTo>
                  <a:pt x="722" y="1729"/>
                </a:lnTo>
                <a:lnTo>
                  <a:pt x="723" y="1740"/>
                </a:lnTo>
                <a:lnTo>
                  <a:pt x="724" y="1756"/>
                </a:lnTo>
                <a:lnTo>
                  <a:pt x="725" y="1777"/>
                </a:lnTo>
                <a:lnTo>
                  <a:pt x="726" y="1802"/>
                </a:lnTo>
                <a:lnTo>
                  <a:pt x="727" y="1831"/>
                </a:lnTo>
                <a:lnTo>
                  <a:pt x="729" y="1861"/>
                </a:lnTo>
                <a:lnTo>
                  <a:pt x="731" y="1893"/>
                </a:lnTo>
                <a:lnTo>
                  <a:pt x="733" y="1924"/>
                </a:lnTo>
                <a:lnTo>
                  <a:pt x="735" y="1956"/>
                </a:lnTo>
                <a:lnTo>
                  <a:pt x="737" y="1985"/>
                </a:lnTo>
                <a:lnTo>
                  <a:pt x="739" y="2012"/>
                </a:lnTo>
                <a:lnTo>
                  <a:pt x="741" y="2036"/>
                </a:lnTo>
                <a:lnTo>
                  <a:pt x="743" y="2056"/>
                </a:lnTo>
                <a:lnTo>
                  <a:pt x="744" y="2070"/>
                </a:lnTo>
                <a:lnTo>
                  <a:pt x="746" y="2078"/>
                </a:lnTo>
                <a:lnTo>
                  <a:pt x="748" y="2083"/>
                </a:lnTo>
                <a:lnTo>
                  <a:pt x="749" y="2089"/>
                </a:lnTo>
                <a:lnTo>
                  <a:pt x="751" y="2095"/>
                </a:lnTo>
                <a:lnTo>
                  <a:pt x="753" y="2103"/>
                </a:lnTo>
                <a:lnTo>
                  <a:pt x="754" y="2111"/>
                </a:lnTo>
                <a:lnTo>
                  <a:pt x="756" y="2120"/>
                </a:lnTo>
                <a:lnTo>
                  <a:pt x="758" y="2129"/>
                </a:lnTo>
                <a:lnTo>
                  <a:pt x="760" y="2138"/>
                </a:lnTo>
                <a:lnTo>
                  <a:pt x="761" y="2148"/>
                </a:lnTo>
                <a:lnTo>
                  <a:pt x="763" y="2157"/>
                </a:lnTo>
                <a:lnTo>
                  <a:pt x="764" y="2166"/>
                </a:lnTo>
                <a:lnTo>
                  <a:pt x="766" y="2175"/>
                </a:lnTo>
                <a:lnTo>
                  <a:pt x="767" y="2184"/>
                </a:lnTo>
                <a:lnTo>
                  <a:pt x="768" y="2192"/>
                </a:lnTo>
                <a:lnTo>
                  <a:pt x="769" y="2199"/>
                </a:lnTo>
                <a:lnTo>
                  <a:pt x="770" y="2205"/>
                </a:lnTo>
                <a:lnTo>
                  <a:pt x="771" y="2211"/>
                </a:lnTo>
                <a:lnTo>
                  <a:pt x="771" y="2217"/>
                </a:lnTo>
                <a:lnTo>
                  <a:pt x="772" y="2223"/>
                </a:lnTo>
                <a:lnTo>
                  <a:pt x="773" y="2229"/>
                </a:lnTo>
                <a:lnTo>
                  <a:pt x="774" y="2235"/>
                </a:lnTo>
                <a:lnTo>
                  <a:pt x="774" y="2240"/>
                </a:lnTo>
                <a:lnTo>
                  <a:pt x="775" y="2246"/>
                </a:lnTo>
                <a:lnTo>
                  <a:pt x="775" y="2251"/>
                </a:lnTo>
                <a:lnTo>
                  <a:pt x="776" y="2256"/>
                </a:lnTo>
                <a:lnTo>
                  <a:pt x="776" y="2261"/>
                </a:lnTo>
                <a:lnTo>
                  <a:pt x="777" y="2266"/>
                </a:lnTo>
                <a:lnTo>
                  <a:pt x="777" y="2270"/>
                </a:lnTo>
                <a:lnTo>
                  <a:pt x="777" y="2275"/>
                </a:lnTo>
                <a:lnTo>
                  <a:pt x="778" y="2279"/>
                </a:lnTo>
                <a:lnTo>
                  <a:pt x="778" y="2282"/>
                </a:lnTo>
                <a:lnTo>
                  <a:pt x="778" y="2285"/>
                </a:lnTo>
                <a:lnTo>
                  <a:pt x="778" y="2289"/>
                </a:lnTo>
                <a:lnTo>
                  <a:pt x="777" y="2295"/>
                </a:lnTo>
                <a:lnTo>
                  <a:pt x="775" y="2303"/>
                </a:lnTo>
                <a:lnTo>
                  <a:pt x="774" y="2313"/>
                </a:lnTo>
                <a:lnTo>
                  <a:pt x="772" y="2323"/>
                </a:lnTo>
                <a:lnTo>
                  <a:pt x="769" y="2335"/>
                </a:lnTo>
                <a:lnTo>
                  <a:pt x="767" y="2347"/>
                </a:lnTo>
                <a:lnTo>
                  <a:pt x="764" y="2360"/>
                </a:lnTo>
                <a:lnTo>
                  <a:pt x="762" y="2373"/>
                </a:lnTo>
                <a:lnTo>
                  <a:pt x="760" y="2386"/>
                </a:lnTo>
                <a:lnTo>
                  <a:pt x="758" y="2399"/>
                </a:lnTo>
                <a:lnTo>
                  <a:pt x="756" y="2412"/>
                </a:lnTo>
                <a:lnTo>
                  <a:pt x="755" y="2424"/>
                </a:lnTo>
                <a:lnTo>
                  <a:pt x="754" y="2435"/>
                </a:lnTo>
                <a:lnTo>
                  <a:pt x="754" y="2445"/>
                </a:lnTo>
                <a:lnTo>
                  <a:pt x="754" y="2453"/>
                </a:lnTo>
                <a:lnTo>
                  <a:pt x="755" y="2462"/>
                </a:lnTo>
                <a:lnTo>
                  <a:pt x="757" y="2473"/>
                </a:lnTo>
                <a:lnTo>
                  <a:pt x="759" y="2486"/>
                </a:lnTo>
                <a:lnTo>
                  <a:pt x="761" y="2502"/>
                </a:lnTo>
                <a:lnTo>
                  <a:pt x="764" y="2518"/>
                </a:lnTo>
                <a:lnTo>
                  <a:pt x="767" y="2536"/>
                </a:lnTo>
                <a:lnTo>
                  <a:pt x="770" y="2554"/>
                </a:lnTo>
                <a:lnTo>
                  <a:pt x="773" y="2573"/>
                </a:lnTo>
                <a:lnTo>
                  <a:pt x="777" y="2591"/>
                </a:lnTo>
                <a:lnTo>
                  <a:pt x="780" y="2610"/>
                </a:lnTo>
                <a:lnTo>
                  <a:pt x="783" y="2627"/>
                </a:lnTo>
                <a:lnTo>
                  <a:pt x="785" y="2644"/>
                </a:lnTo>
                <a:lnTo>
                  <a:pt x="787" y="2659"/>
                </a:lnTo>
                <a:lnTo>
                  <a:pt x="789" y="2673"/>
                </a:lnTo>
                <a:lnTo>
                  <a:pt x="790" y="2684"/>
                </a:lnTo>
                <a:lnTo>
                  <a:pt x="790" y="2693"/>
                </a:lnTo>
                <a:lnTo>
                  <a:pt x="790" y="2700"/>
                </a:lnTo>
                <a:lnTo>
                  <a:pt x="790" y="2708"/>
                </a:lnTo>
                <a:lnTo>
                  <a:pt x="790" y="2715"/>
                </a:lnTo>
                <a:lnTo>
                  <a:pt x="790" y="2722"/>
                </a:lnTo>
                <a:lnTo>
                  <a:pt x="790" y="2730"/>
                </a:lnTo>
                <a:lnTo>
                  <a:pt x="790" y="2737"/>
                </a:lnTo>
                <a:lnTo>
                  <a:pt x="790" y="2744"/>
                </a:lnTo>
                <a:lnTo>
                  <a:pt x="789" y="2751"/>
                </a:lnTo>
                <a:lnTo>
                  <a:pt x="789" y="2758"/>
                </a:lnTo>
                <a:lnTo>
                  <a:pt x="789" y="2765"/>
                </a:lnTo>
                <a:lnTo>
                  <a:pt x="789" y="2772"/>
                </a:lnTo>
                <a:lnTo>
                  <a:pt x="788" y="2779"/>
                </a:lnTo>
                <a:lnTo>
                  <a:pt x="788" y="2786"/>
                </a:lnTo>
                <a:lnTo>
                  <a:pt x="787" y="2792"/>
                </a:lnTo>
                <a:lnTo>
                  <a:pt x="787" y="2798"/>
                </a:lnTo>
                <a:lnTo>
                  <a:pt x="786" y="2805"/>
                </a:lnTo>
                <a:lnTo>
                  <a:pt x="785" y="2810"/>
                </a:lnTo>
                <a:lnTo>
                  <a:pt x="784" y="2816"/>
                </a:lnTo>
                <a:lnTo>
                  <a:pt x="782" y="2821"/>
                </a:lnTo>
                <a:lnTo>
                  <a:pt x="781" y="2826"/>
                </a:lnTo>
                <a:lnTo>
                  <a:pt x="779" y="2830"/>
                </a:lnTo>
                <a:lnTo>
                  <a:pt x="777" y="2835"/>
                </a:lnTo>
                <a:lnTo>
                  <a:pt x="776" y="2839"/>
                </a:lnTo>
                <a:lnTo>
                  <a:pt x="774" y="2843"/>
                </a:lnTo>
                <a:lnTo>
                  <a:pt x="773" y="2847"/>
                </a:lnTo>
                <a:lnTo>
                  <a:pt x="772" y="2850"/>
                </a:lnTo>
                <a:lnTo>
                  <a:pt x="771" y="2854"/>
                </a:lnTo>
                <a:lnTo>
                  <a:pt x="770" y="2858"/>
                </a:lnTo>
                <a:lnTo>
                  <a:pt x="770" y="2861"/>
                </a:lnTo>
                <a:lnTo>
                  <a:pt x="771" y="2865"/>
                </a:lnTo>
                <a:lnTo>
                  <a:pt x="772" y="2869"/>
                </a:lnTo>
                <a:lnTo>
                  <a:pt x="774" y="2872"/>
                </a:lnTo>
                <a:lnTo>
                  <a:pt x="776" y="2876"/>
                </a:lnTo>
                <a:lnTo>
                  <a:pt x="779" y="2880"/>
                </a:lnTo>
                <a:lnTo>
                  <a:pt x="781" y="2883"/>
                </a:lnTo>
                <a:lnTo>
                  <a:pt x="784" y="2887"/>
                </a:lnTo>
                <a:lnTo>
                  <a:pt x="787" y="2891"/>
                </a:lnTo>
                <a:lnTo>
                  <a:pt x="790" y="2894"/>
                </a:lnTo>
                <a:lnTo>
                  <a:pt x="793" y="2898"/>
                </a:lnTo>
                <a:lnTo>
                  <a:pt x="796" y="2901"/>
                </a:lnTo>
                <a:lnTo>
                  <a:pt x="800" y="2905"/>
                </a:lnTo>
                <a:lnTo>
                  <a:pt x="804" y="2908"/>
                </a:lnTo>
                <a:lnTo>
                  <a:pt x="808" y="2911"/>
                </a:lnTo>
                <a:lnTo>
                  <a:pt x="813" y="2914"/>
                </a:lnTo>
                <a:lnTo>
                  <a:pt x="817" y="2917"/>
                </a:lnTo>
                <a:lnTo>
                  <a:pt x="822" y="2920"/>
                </a:lnTo>
                <a:lnTo>
                  <a:pt x="828" y="2922"/>
                </a:lnTo>
                <a:lnTo>
                  <a:pt x="834" y="2924"/>
                </a:lnTo>
                <a:lnTo>
                  <a:pt x="840" y="2927"/>
                </a:lnTo>
                <a:lnTo>
                  <a:pt x="848" y="2931"/>
                </a:lnTo>
                <a:lnTo>
                  <a:pt x="858" y="2936"/>
                </a:lnTo>
                <a:lnTo>
                  <a:pt x="868" y="2942"/>
                </a:lnTo>
                <a:lnTo>
                  <a:pt x="878" y="2948"/>
                </a:lnTo>
                <a:lnTo>
                  <a:pt x="889" y="2955"/>
                </a:lnTo>
                <a:lnTo>
                  <a:pt x="901" y="2962"/>
                </a:lnTo>
                <a:lnTo>
                  <a:pt x="912" y="2970"/>
                </a:lnTo>
                <a:lnTo>
                  <a:pt x="923" y="2977"/>
                </a:lnTo>
                <a:lnTo>
                  <a:pt x="934" y="2984"/>
                </a:lnTo>
                <a:lnTo>
                  <a:pt x="945" y="2991"/>
                </a:lnTo>
                <a:lnTo>
                  <a:pt x="954" y="2997"/>
                </a:lnTo>
                <a:lnTo>
                  <a:pt x="963" y="3002"/>
                </a:lnTo>
                <a:lnTo>
                  <a:pt x="970" y="3007"/>
                </a:lnTo>
                <a:lnTo>
                  <a:pt x="976" y="3010"/>
                </a:lnTo>
                <a:lnTo>
                  <a:pt x="981" y="3012"/>
                </a:lnTo>
                <a:lnTo>
                  <a:pt x="985" y="3014"/>
                </a:lnTo>
                <a:lnTo>
                  <a:pt x="988" y="3015"/>
                </a:lnTo>
                <a:lnTo>
                  <a:pt x="991" y="3017"/>
                </a:lnTo>
                <a:lnTo>
                  <a:pt x="994" y="3019"/>
                </a:lnTo>
                <a:lnTo>
                  <a:pt x="997" y="3020"/>
                </a:lnTo>
                <a:lnTo>
                  <a:pt x="999" y="3022"/>
                </a:lnTo>
                <a:lnTo>
                  <a:pt x="1002" y="3023"/>
                </a:lnTo>
                <a:lnTo>
                  <a:pt x="1004" y="3024"/>
                </a:lnTo>
                <a:lnTo>
                  <a:pt x="1006" y="3025"/>
                </a:lnTo>
                <a:lnTo>
                  <a:pt x="1008" y="3026"/>
                </a:lnTo>
                <a:lnTo>
                  <a:pt x="1010" y="3026"/>
                </a:lnTo>
                <a:lnTo>
                  <a:pt x="1012" y="3027"/>
                </a:lnTo>
                <a:lnTo>
                  <a:pt x="1015" y="3027"/>
                </a:lnTo>
                <a:lnTo>
                  <a:pt x="1017" y="3026"/>
                </a:lnTo>
                <a:lnTo>
                  <a:pt x="1019" y="3025"/>
                </a:lnTo>
                <a:lnTo>
                  <a:pt x="1021" y="3024"/>
                </a:lnTo>
                <a:lnTo>
                  <a:pt x="1023" y="3022"/>
                </a:lnTo>
                <a:lnTo>
                  <a:pt x="1026" y="3019"/>
                </a:lnTo>
                <a:lnTo>
                  <a:pt x="1028" y="3016"/>
                </a:lnTo>
                <a:lnTo>
                  <a:pt x="1031" y="3012"/>
                </a:lnTo>
                <a:lnTo>
                  <a:pt x="1033" y="3007"/>
                </a:lnTo>
                <a:lnTo>
                  <a:pt x="1036" y="3002"/>
                </a:lnTo>
                <a:lnTo>
                  <a:pt x="1038" y="2996"/>
                </a:lnTo>
                <a:lnTo>
                  <a:pt x="1040" y="2991"/>
                </a:lnTo>
                <a:lnTo>
                  <a:pt x="1041" y="2985"/>
                </a:lnTo>
                <a:lnTo>
                  <a:pt x="1043" y="2979"/>
                </a:lnTo>
                <a:lnTo>
                  <a:pt x="1044" y="2973"/>
                </a:lnTo>
                <a:lnTo>
                  <a:pt x="1045" y="2967"/>
                </a:lnTo>
                <a:lnTo>
                  <a:pt x="1045" y="2962"/>
                </a:lnTo>
                <a:lnTo>
                  <a:pt x="1044" y="2957"/>
                </a:lnTo>
                <a:lnTo>
                  <a:pt x="1043" y="2952"/>
                </a:lnTo>
                <a:lnTo>
                  <a:pt x="1041" y="2948"/>
                </a:lnTo>
                <a:lnTo>
                  <a:pt x="1038" y="2944"/>
                </a:lnTo>
                <a:lnTo>
                  <a:pt x="1036" y="2940"/>
                </a:lnTo>
                <a:lnTo>
                  <a:pt x="1033" y="2936"/>
                </a:lnTo>
                <a:lnTo>
                  <a:pt x="1029" y="2932"/>
                </a:lnTo>
                <a:lnTo>
                  <a:pt x="1026" y="2928"/>
                </a:lnTo>
                <a:lnTo>
                  <a:pt x="1022" y="2924"/>
                </a:lnTo>
                <a:lnTo>
                  <a:pt x="1019" y="2919"/>
                </a:lnTo>
                <a:lnTo>
                  <a:pt x="1015" y="2915"/>
                </a:lnTo>
                <a:lnTo>
                  <a:pt x="1011" y="2910"/>
                </a:lnTo>
                <a:lnTo>
                  <a:pt x="1008" y="2906"/>
                </a:lnTo>
                <a:lnTo>
                  <a:pt x="1004" y="2902"/>
                </a:lnTo>
                <a:lnTo>
                  <a:pt x="1000" y="2898"/>
                </a:lnTo>
                <a:lnTo>
                  <a:pt x="997" y="2894"/>
                </a:lnTo>
                <a:lnTo>
                  <a:pt x="994" y="2891"/>
                </a:lnTo>
                <a:lnTo>
                  <a:pt x="991" y="2887"/>
                </a:lnTo>
                <a:lnTo>
                  <a:pt x="989" y="2884"/>
                </a:lnTo>
                <a:lnTo>
                  <a:pt x="986" y="2881"/>
                </a:lnTo>
                <a:lnTo>
                  <a:pt x="983" y="2877"/>
                </a:lnTo>
                <a:lnTo>
                  <a:pt x="978" y="2873"/>
                </a:lnTo>
                <a:lnTo>
                  <a:pt x="973" y="2869"/>
                </a:lnTo>
                <a:lnTo>
                  <a:pt x="968" y="2865"/>
                </a:lnTo>
                <a:lnTo>
                  <a:pt x="962" y="2860"/>
                </a:lnTo>
                <a:lnTo>
                  <a:pt x="956" y="2855"/>
                </a:lnTo>
                <a:lnTo>
                  <a:pt x="950" y="2850"/>
                </a:lnTo>
                <a:lnTo>
                  <a:pt x="944" y="2846"/>
                </a:lnTo>
                <a:lnTo>
                  <a:pt x="938" y="2841"/>
                </a:lnTo>
                <a:lnTo>
                  <a:pt x="932" y="2836"/>
                </a:lnTo>
                <a:lnTo>
                  <a:pt x="927" y="2832"/>
                </a:lnTo>
                <a:lnTo>
                  <a:pt x="922" y="2827"/>
                </a:lnTo>
                <a:lnTo>
                  <a:pt x="918" y="2823"/>
                </a:lnTo>
                <a:lnTo>
                  <a:pt x="915" y="2820"/>
                </a:lnTo>
                <a:lnTo>
                  <a:pt x="914" y="2816"/>
                </a:lnTo>
                <a:lnTo>
                  <a:pt x="912" y="2813"/>
                </a:lnTo>
                <a:lnTo>
                  <a:pt x="910" y="2810"/>
                </a:lnTo>
                <a:lnTo>
                  <a:pt x="909" y="2807"/>
                </a:lnTo>
                <a:lnTo>
                  <a:pt x="907" y="2804"/>
                </a:lnTo>
                <a:lnTo>
                  <a:pt x="905" y="2801"/>
                </a:lnTo>
                <a:lnTo>
                  <a:pt x="904" y="2798"/>
                </a:lnTo>
                <a:lnTo>
                  <a:pt x="902" y="2795"/>
                </a:lnTo>
                <a:lnTo>
                  <a:pt x="901" y="2791"/>
                </a:lnTo>
                <a:lnTo>
                  <a:pt x="899" y="2787"/>
                </a:lnTo>
                <a:lnTo>
                  <a:pt x="898" y="2784"/>
                </a:lnTo>
                <a:lnTo>
                  <a:pt x="897" y="2780"/>
                </a:lnTo>
                <a:lnTo>
                  <a:pt x="896" y="2775"/>
                </a:lnTo>
                <a:lnTo>
                  <a:pt x="895" y="2771"/>
                </a:lnTo>
                <a:lnTo>
                  <a:pt x="894" y="2766"/>
                </a:lnTo>
                <a:lnTo>
                  <a:pt x="894" y="2762"/>
                </a:lnTo>
                <a:lnTo>
                  <a:pt x="894" y="2757"/>
                </a:lnTo>
                <a:lnTo>
                  <a:pt x="894" y="2750"/>
                </a:lnTo>
                <a:lnTo>
                  <a:pt x="895" y="2740"/>
                </a:lnTo>
                <a:lnTo>
                  <a:pt x="897" y="2727"/>
                </a:lnTo>
                <a:lnTo>
                  <a:pt x="899" y="2713"/>
                </a:lnTo>
                <a:lnTo>
                  <a:pt x="902" y="2696"/>
                </a:lnTo>
                <a:lnTo>
                  <a:pt x="905" y="2679"/>
                </a:lnTo>
                <a:lnTo>
                  <a:pt x="909" y="2660"/>
                </a:lnTo>
                <a:lnTo>
                  <a:pt x="913" y="2642"/>
                </a:lnTo>
                <a:lnTo>
                  <a:pt x="916" y="2623"/>
                </a:lnTo>
                <a:lnTo>
                  <a:pt x="920" y="2605"/>
                </a:lnTo>
                <a:lnTo>
                  <a:pt x="924" y="2588"/>
                </a:lnTo>
                <a:lnTo>
                  <a:pt x="927" y="2572"/>
                </a:lnTo>
                <a:lnTo>
                  <a:pt x="930" y="2558"/>
                </a:lnTo>
                <a:lnTo>
                  <a:pt x="933" y="2547"/>
                </a:lnTo>
                <a:lnTo>
                  <a:pt x="936" y="2538"/>
                </a:lnTo>
                <a:lnTo>
                  <a:pt x="937" y="2533"/>
                </a:lnTo>
                <a:lnTo>
                  <a:pt x="939" y="2527"/>
                </a:lnTo>
                <a:lnTo>
                  <a:pt x="941" y="2518"/>
                </a:lnTo>
                <a:lnTo>
                  <a:pt x="944" y="2507"/>
                </a:lnTo>
                <a:lnTo>
                  <a:pt x="946" y="2493"/>
                </a:lnTo>
                <a:lnTo>
                  <a:pt x="949" y="2477"/>
                </a:lnTo>
                <a:lnTo>
                  <a:pt x="952" y="2459"/>
                </a:lnTo>
                <a:lnTo>
                  <a:pt x="955" y="2441"/>
                </a:lnTo>
                <a:lnTo>
                  <a:pt x="958" y="2422"/>
                </a:lnTo>
                <a:lnTo>
                  <a:pt x="960" y="2403"/>
                </a:lnTo>
                <a:lnTo>
                  <a:pt x="963" y="2384"/>
                </a:lnTo>
                <a:lnTo>
                  <a:pt x="965" y="2366"/>
                </a:lnTo>
                <a:lnTo>
                  <a:pt x="967" y="2350"/>
                </a:lnTo>
                <a:lnTo>
                  <a:pt x="968" y="2335"/>
                </a:lnTo>
                <a:lnTo>
                  <a:pt x="969" y="2322"/>
                </a:lnTo>
                <a:lnTo>
                  <a:pt x="970" y="2312"/>
                </a:lnTo>
                <a:lnTo>
                  <a:pt x="969" y="2305"/>
                </a:lnTo>
                <a:lnTo>
                  <a:pt x="968" y="2299"/>
                </a:lnTo>
                <a:lnTo>
                  <a:pt x="967" y="2292"/>
                </a:lnTo>
                <a:lnTo>
                  <a:pt x="966" y="2285"/>
                </a:lnTo>
                <a:lnTo>
                  <a:pt x="964" y="2276"/>
                </a:lnTo>
                <a:lnTo>
                  <a:pt x="963" y="2267"/>
                </a:lnTo>
                <a:lnTo>
                  <a:pt x="961" y="2258"/>
                </a:lnTo>
                <a:lnTo>
                  <a:pt x="960" y="2248"/>
                </a:lnTo>
                <a:lnTo>
                  <a:pt x="958" y="2238"/>
                </a:lnTo>
                <a:lnTo>
                  <a:pt x="957" y="2229"/>
                </a:lnTo>
                <a:lnTo>
                  <a:pt x="955" y="2219"/>
                </a:lnTo>
                <a:lnTo>
                  <a:pt x="954" y="2210"/>
                </a:lnTo>
                <a:lnTo>
                  <a:pt x="953" y="2202"/>
                </a:lnTo>
                <a:lnTo>
                  <a:pt x="953" y="2194"/>
                </a:lnTo>
                <a:lnTo>
                  <a:pt x="953" y="2188"/>
                </a:lnTo>
                <a:lnTo>
                  <a:pt x="953" y="2182"/>
                </a:lnTo>
                <a:lnTo>
                  <a:pt x="953" y="2178"/>
                </a:lnTo>
                <a:lnTo>
                  <a:pt x="954" y="2173"/>
                </a:lnTo>
                <a:lnTo>
                  <a:pt x="955" y="2166"/>
                </a:lnTo>
                <a:lnTo>
                  <a:pt x="955" y="2158"/>
                </a:lnTo>
                <a:lnTo>
                  <a:pt x="956" y="2148"/>
                </a:lnTo>
                <a:lnTo>
                  <a:pt x="957" y="2137"/>
                </a:lnTo>
                <a:lnTo>
                  <a:pt x="958" y="2126"/>
                </a:lnTo>
                <a:lnTo>
                  <a:pt x="958" y="2113"/>
                </a:lnTo>
                <a:lnTo>
                  <a:pt x="959" y="2100"/>
                </a:lnTo>
                <a:lnTo>
                  <a:pt x="960" y="2087"/>
                </a:lnTo>
                <a:lnTo>
                  <a:pt x="961" y="2073"/>
                </a:lnTo>
                <a:lnTo>
                  <a:pt x="961" y="2059"/>
                </a:lnTo>
                <a:lnTo>
                  <a:pt x="962" y="2046"/>
                </a:lnTo>
                <a:lnTo>
                  <a:pt x="963" y="2034"/>
                </a:lnTo>
                <a:lnTo>
                  <a:pt x="964" y="2022"/>
                </a:lnTo>
                <a:lnTo>
                  <a:pt x="965" y="2011"/>
                </a:lnTo>
                <a:lnTo>
                  <a:pt x="965" y="2002"/>
                </a:lnTo>
                <a:lnTo>
                  <a:pt x="967" y="1990"/>
                </a:lnTo>
                <a:lnTo>
                  <a:pt x="970" y="1973"/>
                </a:lnTo>
                <a:lnTo>
                  <a:pt x="974" y="1953"/>
                </a:lnTo>
                <a:lnTo>
                  <a:pt x="979" y="1929"/>
                </a:lnTo>
                <a:lnTo>
                  <a:pt x="986" y="1902"/>
                </a:lnTo>
                <a:lnTo>
                  <a:pt x="992" y="1873"/>
                </a:lnTo>
                <a:lnTo>
                  <a:pt x="999" y="1843"/>
                </a:lnTo>
                <a:lnTo>
                  <a:pt x="1006" y="1813"/>
                </a:lnTo>
                <a:lnTo>
                  <a:pt x="1014" y="1782"/>
                </a:lnTo>
                <a:lnTo>
                  <a:pt x="1021" y="1752"/>
                </a:lnTo>
                <a:lnTo>
                  <a:pt x="1027" y="1724"/>
                </a:lnTo>
                <a:lnTo>
                  <a:pt x="1033" y="1698"/>
                </a:lnTo>
                <a:lnTo>
                  <a:pt x="1038" y="1675"/>
                </a:lnTo>
                <a:lnTo>
                  <a:pt x="1041" y="1655"/>
                </a:lnTo>
                <a:lnTo>
                  <a:pt x="1044" y="1640"/>
                </a:lnTo>
                <a:lnTo>
                  <a:pt x="1045" y="1630"/>
                </a:lnTo>
                <a:lnTo>
                  <a:pt x="1045" y="1622"/>
                </a:lnTo>
                <a:lnTo>
                  <a:pt x="1044" y="1615"/>
                </a:lnTo>
                <a:lnTo>
                  <a:pt x="1044" y="1607"/>
                </a:lnTo>
                <a:lnTo>
                  <a:pt x="1043" y="1599"/>
                </a:lnTo>
                <a:lnTo>
                  <a:pt x="1042" y="1591"/>
                </a:lnTo>
                <a:lnTo>
                  <a:pt x="1041" y="1584"/>
                </a:lnTo>
                <a:lnTo>
                  <a:pt x="1039" y="1577"/>
                </a:lnTo>
                <a:lnTo>
                  <a:pt x="1038" y="1569"/>
                </a:lnTo>
                <a:lnTo>
                  <a:pt x="1036" y="1563"/>
                </a:lnTo>
                <a:lnTo>
                  <a:pt x="1035" y="1556"/>
                </a:lnTo>
                <a:lnTo>
                  <a:pt x="1033" y="1550"/>
                </a:lnTo>
                <a:lnTo>
                  <a:pt x="1031" y="1545"/>
                </a:lnTo>
                <a:lnTo>
                  <a:pt x="1030" y="1540"/>
                </a:lnTo>
                <a:lnTo>
                  <a:pt x="1028" y="1536"/>
                </a:lnTo>
                <a:lnTo>
                  <a:pt x="1026" y="1533"/>
                </a:lnTo>
                <a:lnTo>
                  <a:pt x="1025" y="1530"/>
                </a:lnTo>
                <a:lnTo>
                  <a:pt x="1023" y="1527"/>
                </a:lnTo>
                <a:lnTo>
                  <a:pt x="1022" y="1523"/>
                </a:lnTo>
                <a:lnTo>
                  <a:pt x="1020" y="1517"/>
                </a:lnTo>
                <a:lnTo>
                  <a:pt x="1019" y="1511"/>
                </a:lnTo>
                <a:lnTo>
                  <a:pt x="1017" y="1504"/>
                </a:lnTo>
                <a:lnTo>
                  <a:pt x="1015" y="1497"/>
                </a:lnTo>
                <a:lnTo>
                  <a:pt x="1014" y="1489"/>
                </a:lnTo>
                <a:lnTo>
                  <a:pt x="1012" y="1480"/>
                </a:lnTo>
                <a:lnTo>
                  <a:pt x="1011" y="1472"/>
                </a:lnTo>
                <a:lnTo>
                  <a:pt x="1010" y="1464"/>
                </a:lnTo>
                <a:lnTo>
                  <a:pt x="1009" y="1455"/>
                </a:lnTo>
                <a:lnTo>
                  <a:pt x="1009" y="1447"/>
                </a:lnTo>
                <a:lnTo>
                  <a:pt x="1008" y="1440"/>
                </a:lnTo>
                <a:lnTo>
                  <a:pt x="1008" y="1433"/>
                </a:lnTo>
                <a:lnTo>
                  <a:pt x="1009" y="1427"/>
                </a:lnTo>
                <a:lnTo>
                  <a:pt x="1009" y="1422"/>
                </a:lnTo>
                <a:lnTo>
                  <a:pt x="1010" y="1417"/>
                </a:lnTo>
                <a:lnTo>
                  <a:pt x="1012" y="1412"/>
                </a:lnTo>
                <a:lnTo>
                  <a:pt x="1014" y="1406"/>
                </a:lnTo>
                <a:lnTo>
                  <a:pt x="1016" y="1399"/>
                </a:lnTo>
                <a:lnTo>
                  <a:pt x="1019" y="1392"/>
                </a:lnTo>
                <a:lnTo>
                  <a:pt x="1022" y="1385"/>
                </a:lnTo>
                <a:lnTo>
                  <a:pt x="1025" y="1378"/>
                </a:lnTo>
                <a:lnTo>
                  <a:pt x="1029" y="1370"/>
                </a:lnTo>
                <a:lnTo>
                  <a:pt x="1032" y="1363"/>
                </a:lnTo>
                <a:lnTo>
                  <a:pt x="1035" y="1355"/>
                </a:lnTo>
                <a:lnTo>
                  <a:pt x="1038" y="1348"/>
                </a:lnTo>
                <a:lnTo>
                  <a:pt x="1041" y="1341"/>
                </a:lnTo>
                <a:lnTo>
                  <a:pt x="1044" y="1335"/>
                </a:lnTo>
                <a:lnTo>
                  <a:pt x="1046" y="1329"/>
                </a:lnTo>
                <a:lnTo>
                  <a:pt x="1048" y="1323"/>
                </a:lnTo>
                <a:lnTo>
                  <a:pt x="1049" y="1318"/>
                </a:lnTo>
                <a:lnTo>
                  <a:pt x="1050" y="1313"/>
                </a:lnTo>
                <a:lnTo>
                  <a:pt x="1050" y="1307"/>
                </a:lnTo>
                <a:lnTo>
                  <a:pt x="1051" y="1299"/>
                </a:lnTo>
                <a:lnTo>
                  <a:pt x="1052" y="1290"/>
                </a:lnTo>
                <a:lnTo>
                  <a:pt x="1053" y="1281"/>
                </a:lnTo>
                <a:lnTo>
                  <a:pt x="1054" y="1271"/>
                </a:lnTo>
                <a:lnTo>
                  <a:pt x="1055" y="1261"/>
                </a:lnTo>
                <a:lnTo>
                  <a:pt x="1055" y="1251"/>
                </a:lnTo>
                <a:lnTo>
                  <a:pt x="1056" y="1241"/>
                </a:lnTo>
                <a:lnTo>
                  <a:pt x="1056" y="1232"/>
                </a:lnTo>
                <a:lnTo>
                  <a:pt x="1056" y="1222"/>
                </a:lnTo>
                <a:lnTo>
                  <a:pt x="1056" y="1214"/>
                </a:lnTo>
                <a:lnTo>
                  <a:pt x="1056" y="1206"/>
                </a:lnTo>
                <a:lnTo>
                  <a:pt x="1055" y="1199"/>
                </a:lnTo>
                <a:lnTo>
                  <a:pt x="1054" y="1194"/>
                </a:lnTo>
                <a:lnTo>
                  <a:pt x="1053" y="1191"/>
                </a:lnTo>
                <a:lnTo>
                  <a:pt x="1051" y="1188"/>
                </a:lnTo>
                <a:lnTo>
                  <a:pt x="1050" y="1190"/>
                </a:lnTo>
                <a:lnTo>
                  <a:pt x="1050" y="1193"/>
                </a:lnTo>
                <a:lnTo>
                  <a:pt x="1051" y="1197"/>
                </a:lnTo>
                <a:lnTo>
                  <a:pt x="1051" y="1202"/>
                </a:lnTo>
                <a:lnTo>
                  <a:pt x="1052" y="1209"/>
                </a:lnTo>
                <a:lnTo>
                  <a:pt x="1053" y="1215"/>
                </a:lnTo>
                <a:lnTo>
                  <a:pt x="1055" y="1223"/>
                </a:lnTo>
                <a:lnTo>
                  <a:pt x="1056" y="1230"/>
                </a:lnTo>
                <a:lnTo>
                  <a:pt x="1058" y="1238"/>
                </a:lnTo>
                <a:lnTo>
                  <a:pt x="1060" y="1246"/>
                </a:lnTo>
                <a:lnTo>
                  <a:pt x="1062" y="1253"/>
                </a:lnTo>
                <a:lnTo>
                  <a:pt x="1064" y="1259"/>
                </a:lnTo>
                <a:lnTo>
                  <a:pt x="1067" y="1265"/>
                </a:lnTo>
                <a:lnTo>
                  <a:pt x="1069" y="1270"/>
                </a:lnTo>
                <a:lnTo>
                  <a:pt x="1072" y="1275"/>
                </a:lnTo>
                <a:lnTo>
                  <a:pt x="1075" y="1281"/>
                </a:lnTo>
                <a:lnTo>
                  <a:pt x="1080" y="1287"/>
                </a:lnTo>
                <a:lnTo>
                  <a:pt x="1085" y="1293"/>
                </a:lnTo>
                <a:lnTo>
                  <a:pt x="1090" y="1300"/>
                </a:lnTo>
                <a:lnTo>
                  <a:pt x="1096" y="1307"/>
                </a:lnTo>
                <a:lnTo>
                  <a:pt x="1102" y="1314"/>
                </a:lnTo>
                <a:lnTo>
                  <a:pt x="1109" y="1322"/>
                </a:lnTo>
                <a:lnTo>
                  <a:pt x="1115" y="1329"/>
                </a:lnTo>
                <a:lnTo>
                  <a:pt x="1121" y="1336"/>
                </a:lnTo>
                <a:lnTo>
                  <a:pt x="1127" y="1343"/>
                </a:lnTo>
                <a:lnTo>
                  <a:pt x="1133" y="1350"/>
                </a:lnTo>
                <a:lnTo>
                  <a:pt x="1138" y="1356"/>
                </a:lnTo>
                <a:lnTo>
                  <a:pt x="1142" y="1361"/>
                </a:lnTo>
                <a:lnTo>
                  <a:pt x="1146" y="1366"/>
                </a:lnTo>
                <a:lnTo>
                  <a:pt x="1149" y="1370"/>
                </a:lnTo>
                <a:lnTo>
                  <a:pt x="1151" y="1374"/>
                </a:lnTo>
                <a:lnTo>
                  <a:pt x="1153" y="1378"/>
                </a:lnTo>
                <a:lnTo>
                  <a:pt x="1156" y="1383"/>
                </a:lnTo>
                <a:lnTo>
                  <a:pt x="1158" y="1388"/>
                </a:lnTo>
                <a:lnTo>
                  <a:pt x="1160" y="1394"/>
                </a:lnTo>
                <a:lnTo>
                  <a:pt x="1163" y="1399"/>
                </a:lnTo>
                <a:lnTo>
                  <a:pt x="1166" y="1405"/>
                </a:lnTo>
                <a:lnTo>
                  <a:pt x="1168" y="1410"/>
                </a:lnTo>
                <a:lnTo>
                  <a:pt x="1170" y="1416"/>
                </a:lnTo>
                <a:lnTo>
                  <a:pt x="1173" y="1421"/>
                </a:lnTo>
                <a:lnTo>
                  <a:pt x="1175" y="1427"/>
                </a:lnTo>
                <a:lnTo>
                  <a:pt x="1177" y="1432"/>
                </a:lnTo>
                <a:lnTo>
                  <a:pt x="1179" y="1437"/>
                </a:lnTo>
                <a:lnTo>
                  <a:pt x="1181" y="1442"/>
                </a:lnTo>
                <a:lnTo>
                  <a:pt x="1183" y="1446"/>
                </a:lnTo>
                <a:lnTo>
                  <a:pt x="1185" y="1450"/>
                </a:lnTo>
                <a:lnTo>
                  <a:pt x="1186" y="1454"/>
                </a:lnTo>
                <a:lnTo>
                  <a:pt x="1188" y="1459"/>
                </a:lnTo>
                <a:lnTo>
                  <a:pt x="1189" y="1464"/>
                </a:lnTo>
                <a:lnTo>
                  <a:pt x="1191" y="1470"/>
                </a:lnTo>
                <a:lnTo>
                  <a:pt x="1193" y="1476"/>
                </a:lnTo>
                <a:lnTo>
                  <a:pt x="1194" y="1482"/>
                </a:lnTo>
                <a:lnTo>
                  <a:pt x="1196" y="1488"/>
                </a:lnTo>
                <a:lnTo>
                  <a:pt x="1198" y="1495"/>
                </a:lnTo>
                <a:lnTo>
                  <a:pt x="1199" y="1502"/>
                </a:lnTo>
                <a:lnTo>
                  <a:pt x="1201" y="1509"/>
                </a:lnTo>
                <a:lnTo>
                  <a:pt x="1203" y="1515"/>
                </a:lnTo>
                <a:lnTo>
                  <a:pt x="1204" y="1522"/>
                </a:lnTo>
                <a:lnTo>
                  <a:pt x="1205" y="1528"/>
                </a:lnTo>
                <a:lnTo>
                  <a:pt x="1206" y="1535"/>
                </a:lnTo>
                <a:lnTo>
                  <a:pt x="1208" y="1541"/>
                </a:lnTo>
                <a:lnTo>
                  <a:pt x="1208" y="1546"/>
                </a:lnTo>
                <a:lnTo>
                  <a:pt x="1209" y="1552"/>
                </a:lnTo>
                <a:lnTo>
                  <a:pt x="1211" y="1558"/>
                </a:lnTo>
                <a:lnTo>
                  <a:pt x="1212" y="1564"/>
                </a:lnTo>
                <a:lnTo>
                  <a:pt x="1214" y="1571"/>
                </a:lnTo>
                <a:lnTo>
                  <a:pt x="1216" y="1579"/>
                </a:lnTo>
                <a:lnTo>
                  <a:pt x="1218" y="1586"/>
                </a:lnTo>
                <a:lnTo>
                  <a:pt x="1221" y="1594"/>
                </a:lnTo>
                <a:lnTo>
                  <a:pt x="1223" y="1602"/>
                </a:lnTo>
                <a:lnTo>
                  <a:pt x="1226" y="1609"/>
                </a:lnTo>
                <a:lnTo>
                  <a:pt x="1229" y="1617"/>
                </a:lnTo>
                <a:lnTo>
                  <a:pt x="1231" y="1624"/>
                </a:lnTo>
                <a:lnTo>
                  <a:pt x="1234" y="1631"/>
                </a:lnTo>
                <a:lnTo>
                  <a:pt x="1237" y="1637"/>
                </a:lnTo>
                <a:lnTo>
                  <a:pt x="1239" y="1643"/>
                </a:lnTo>
                <a:lnTo>
                  <a:pt x="1242" y="1649"/>
                </a:lnTo>
                <a:lnTo>
                  <a:pt x="1244" y="1654"/>
                </a:lnTo>
                <a:lnTo>
                  <a:pt x="1247" y="1659"/>
                </a:lnTo>
                <a:lnTo>
                  <a:pt x="1251" y="1664"/>
                </a:lnTo>
                <a:lnTo>
                  <a:pt x="1255" y="1669"/>
                </a:lnTo>
                <a:lnTo>
                  <a:pt x="1261" y="1675"/>
                </a:lnTo>
                <a:lnTo>
                  <a:pt x="1267" y="1680"/>
                </a:lnTo>
                <a:lnTo>
                  <a:pt x="1273" y="1686"/>
                </a:lnTo>
                <a:lnTo>
                  <a:pt x="1280" y="1692"/>
                </a:lnTo>
                <a:lnTo>
                  <a:pt x="1287" y="1697"/>
                </a:lnTo>
                <a:lnTo>
                  <a:pt x="1294" y="1703"/>
                </a:lnTo>
                <a:lnTo>
                  <a:pt x="1301" y="1708"/>
                </a:lnTo>
                <a:lnTo>
                  <a:pt x="1308" y="1712"/>
                </a:lnTo>
                <a:lnTo>
                  <a:pt x="1315" y="1716"/>
                </a:lnTo>
                <a:lnTo>
                  <a:pt x="1321" y="1720"/>
                </a:lnTo>
                <a:lnTo>
                  <a:pt x="1327" y="1722"/>
                </a:lnTo>
                <a:lnTo>
                  <a:pt x="1332" y="1724"/>
                </a:lnTo>
                <a:lnTo>
                  <a:pt x="1336" y="1726"/>
                </a:lnTo>
                <a:lnTo>
                  <a:pt x="1339" y="1726"/>
                </a:lnTo>
                <a:lnTo>
                  <a:pt x="1343" y="1727"/>
                </a:lnTo>
                <a:lnTo>
                  <a:pt x="1346" y="1727"/>
                </a:lnTo>
                <a:lnTo>
                  <a:pt x="1349" y="1728"/>
                </a:lnTo>
                <a:lnTo>
                  <a:pt x="1352" y="1728"/>
                </a:lnTo>
                <a:lnTo>
                  <a:pt x="1354" y="1728"/>
                </a:lnTo>
                <a:lnTo>
                  <a:pt x="1356" y="1728"/>
                </a:lnTo>
                <a:lnTo>
                  <a:pt x="1359" y="1727"/>
                </a:lnTo>
                <a:lnTo>
                  <a:pt x="1361" y="1727"/>
                </a:lnTo>
                <a:lnTo>
                  <a:pt x="1363" y="1726"/>
                </a:lnTo>
                <a:lnTo>
                  <a:pt x="1365" y="1724"/>
                </a:lnTo>
                <a:lnTo>
                  <a:pt x="1367" y="1723"/>
                </a:lnTo>
                <a:lnTo>
                  <a:pt x="1369" y="1721"/>
                </a:lnTo>
                <a:lnTo>
                  <a:pt x="1371" y="1719"/>
                </a:lnTo>
                <a:lnTo>
                  <a:pt x="1374" y="1717"/>
                </a:lnTo>
                <a:lnTo>
                  <a:pt x="1376" y="1714"/>
                </a:lnTo>
                <a:lnTo>
                  <a:pt x="1378" y="1711"/>
                </a:lnTo>
                <a:lnTo>
                  <a:pt x="1380" y="1706"/>
                </a:lnTo>
                <a:lnTo>
                  <a:pt x="1382" y="1702"/>
                </a:lnTo>
                <a:lnTo>
                  <a:pt x="1383" y="1697"/>
                </a:lnTo>
                <a:lnTo>
                  <a:pt x="1385" y="1691"/>
                </a:lnTo>
                <a:lnTo>
                  <a:pt x="1386" y="1685"/>
                </a:lnTo>
                <a:lnTo>
                  <a:pt x="1387" y="1679"/>
                </a:lnTo>
                <a:lnTo>
                  <a:pt x="1388" y="1672"/>
                </a:lnTo>
                <a:lnTo>
                  <a:pt x="1388" y="1666"/>
                </a:lnTo>
                <a:lnTo>
                  <a:pt x="1389" y="1659"/>
                </a:lnTo>
                <a:lnTo>
                  <a:pt x="1389" y="1652"/>
                </a:lnTo>
                <a:lnTo>
                  <a:pt x="1389" y="1646"/>
                </a:lnTo>
                <a:lnTo>
                  <a:pt x="1389" y="1639"/>
                </a:lnTo>
                <a:lnTo>
                  <a:pt x="1389" y="1633"/>
                </a:lnTo>
                <a:lnTo>
                  <a:pt x="1388" y="1627"/>
                </a:lnTo>
                <a:lnTo>
                  <a:pt x="1388" y="1622"/>
                </a:lnTo>
                <a:lnTo>
                  <a:pt x="1387" y="1616"/>
                </a:lnTo>
                <a:lnTo>
                  <a:pt x="1386" y="1611"/>
                </a:lnTo>
                <a:lnTo>
                  <a:pt x="1384" y="1605"/>
                </a:lnTo>
                <a:lnTo>
                  <a:pt x="1383" y="1599"/>
                </a:lnTo>
                <a:lnTo>
                  <a:pt x="1381" y="1593"/>
                </a:lnTo>
                <a:lnTo>
                  <a:pt x="1380" y="1587"/>
                </a:lnTo>
                <a:lnTo>
                  <a:pt x="1378" y="1581"/>
                </a:lnTo>
                <a:lnTo>
                  <a:pt x="1376" y="1575"/>
                </a:lnTo>
                <a:lnTo>
                  <a:pt x="1375" y="1570"/>
                </a:lnTo>
                <a:lnTo>
                  <a:pt x="1373" y="1565"/>
                </a:lnTo>
                <a:lnTo>
                  <a:pt x="1372" y="1561"/>
                </a:lnTo>
                <a:lnTo>
                  <a:pt x="1370" y="1557"/>
                </a:lnTo>
                <a:lnTo>
                  <a:pt x="1369" y="1554"/>
                </a:lnTo>
                <a:lnTo>
                  <a:pt x="1368" y="1552"/>
                </a:lnTo>
                <a:lnTo>
                  <a:pt x="1368" y="1551"/>
                </a:lnTo>
                <a:lnTo>
                  <a:pt x="1368" y="1550"/>
                </a:lnTo>
                <a:lnTo>
                  <a:pt x="1368" y="1551"/>
                </a:lnTo>
                <a:lnTo>
                  <a:pt x="1370" y="1552"/>
                </a:lnTo>
                <a:lnTo>
                  <a:pt x="1371" y="1553"/>
                </a:lnTo>
                <a:lnTo>
                  <a:pt x="1373" y="1554"/>
                </a:lnTo>
                <a:lnTo>
                  <a:pt x="1375" y="1556"/>
                </a:lnTo>
                <a:lnTo>
                  <a:pt x="1377" y="1558"/>
                </a:lnTo>
                <a:lnTo>
                  <a:pt x="1379" y="1560"/>
                </a:lnTo>
                <a:lnTo>
                  <a:pt x="1381" y="1562"/>
                </a:lnTo>
                <a:lnTo>
                  <a:pt x="1383" y="1565"/>
                </a:lnTo>
                <a:lnTo>
                  <a:pt x="1386" y="1568"/>
                </a:lnTo>
                <a:lnTo>
                  <a:pt x="1388" y="1570"/>
                </a:lnTo>
                <a:lnTo>
                  <a:pt x="1390" y="1573"/>
                </a:lnTo>
                <a:lnTo>
                  <a:pt x="1392" y="1576"/>
                </a:lnTo>
                <a:lnTo>
                  <a:pt x="1394" y="1579"/>
                </a:lnTo>
                <a:lnTo>
                  <a:pt x="1396" y="1582"/>
                </a:lnTo>
                <a:lnTo>
                  <a:pt x="1397" y="1585"/>
                </a:lnTo>
                <a:lnTo>
                  <a:pt x="1398" y="1588"/>
                </a:lnTo>
                <a:lnTo>
                  <a:pt x="1398" y="1592"/>
                </a:lnTo>
                <a:lnTo>
                  <a:pt x="1399" y="1596"/>
                </a:lnTo>
                <a:lnTo>
                  <a:pt x="1399" y="1599"/>
                </a:lnTo>
                <a:lnTo>
                  <a:pt x="1399" y="1603"/>
                </a:lnTo>
                <a:lnTo>
                  <a:pt x="1398" y="1607"/>
                </a:lnTo>
                <a:lnTo>
                  <a:pt x="1398" y="1610"/>
                </a:lnTo>
                <a:lnTo>
                  <a:pt x="1398" y="1614"/>
                </a:lnTo>
                <a:lnTo>
                  <a:pt x="1398" y="1617"/>
                </a:lnTo>
                <a:lnTo>
                  <a:pt x="1398" y="1620"/>
                </a:lnTo>
                <a:lnTo>
                  <a:pt x="1398" y="1623"/>
                </a:lnTo>
                <a:lnTo>
                  <a:pt x="1399" y="1625"/>
                </a:lnTo>
                <a:lnTo>
                  <a:pt x="1400" y="1627"/>
                </a:lnTo>
                <a:lnTo>
                  <a:pt x="1402" y="1629"/>
                </a:lnTo>
                <a:lnTo>
                  <a:pt x="1404" y="1630"/>
                </a:lnTo>
                <a:lnTo>
                  <a:pt x="1406" y="1630"/>
                </a:lnTo>
                <a:lnTo>
                  <a:pt x="1408" y="1629"/>
                </a:lnTo>
                <a:lnTo>
                  <a:pt x="1411" y="1628"/>
                </a:lnTo>
                <a:lnTo>
                  <a:pt x="1414" y="1626"/>
                </a:lnTo>
                <a:lnTo>
                  <a:pt x="1416" y="1624"/>
                </a:lnTo>
                <a:lnTo>
                  <a:pt x="1419" y="1621"/>
                </a:lnTo>
                <a:lnTo>
                  <a:pt x="1421" y="1617"/>
                </a:lnTo>
                <a:lnTo>
                  <a:pt x="1424" y="1613"/>
                </a:lnTo>
                <a:lnTo>
                  <a:pt x="1426" y="1609"/>
                </a:lnTo>
                <a:lnTo>
                  <a:pt x="1428" y="1605"/>
                </a:lnTo>
                <a:lnTo>
                  <a:pt x="1429" y="1601"/>
                </a:lnTo>
                <a:lnTo>
                  <a:pt x="1431" y="1597"/>
                </a:lnTo>
                <a:lnTo>
                  <a:pt x="1431" y="1593"/>
                </a:lnTo>
                <a:lnTo>
                  <a:pt x="1432" y="1589"/>
                </a:lnTo>
                <a:lnTo>
                  <a:pt x="1432" y="1585"/>
                </a:lnTo>
                <a:lnTo>
                  <a:pt x="1432" y="1582"/>
                </a:lnTo>
                <a:lnTo>
                  <a:pt x="1431" y="1578"/>
                </a:lnTo>
                <a:lnTo>
                  <a:pt x="1429" y="1574"/>
                </a:lnTo>
                <a:lnTo>
                  <a:pt x="1427" y="1570"/>
                </a:lnTo>
                <a:lnTo>
                  <a:pt x="1424" y="1564"/>
                </a:lnTo>
                <a:lnTo>
                  <a:pt x="1422" y="1558"/>
                </a:lnTo>
                <a:lnTo>
                  <a:pt x="1418" y="1552"/>
                </a:lnTo>
                <a:lnTo>
                  <a:pt x="1415" y="1546"/>
                </a:lnTo>
                <a:lnTo>
                  <a:pt x="1411" y="1539"/>
                </a:lnTo>
                <a:lnTo>
                  <a:pt x="1407" y="1533"/>
                </a:lnTo>
                <a:lnTo>
                  <a:pt x="1403" y="1526"/>
                </a:lnTo>
                <a:lnTo>
                  <a:pt x="1398" y="1520"/>
                </a:lnTo>
                <a:lnTo>
                  <a:pt x="1394" y="1514"/>
                </a:lnTo>
                <a:lnTo>
                  <a:pt x="1389" y="1508"/>
                </a:lnTo>
                <a:lnTo>
                  <a:pt x="1385" y="1503"/>
                </a:lnTo>
                <a:lnTo>
                  <a:pt x="1380" y="1498"/>
                </a:lnTo>
                <a:lnTo>
                  <a:pt x="1376" y="1494"/>
                </a:lnTo>
                <a:lnTo>
                  <a:pt x="1371" y="1490"/>
                </a:lnTo>
                <a:lnTo>
                  <a:pt x="1366" y="1485"/>
                </a:lnTo>
                <a:lnTo>
                  <a:pt x="1361" y="1480"/>
                </a:lnTo>
                <a:lnTo>
                  <a:pt x="1355" y="1475"/>
                </a:lnTo>
                <a:lnTo>
                  <a:pt x="1350" y="1469"/>
                </a:lnTo>
                <a:lnTo>
                  <a:pt x="1344" y="1462"/>
                </a:lnTo>
                <a:lnTo>
                  <a:pt x="1339" y="1456"/>
                </a:lnTo>
                <a:lnTo>
                  <a:pt x="1333" y="1449"/>
                </a:lnTo>
                <a:lnTo>
                  <a:pt x="1327" y="1442"/>
                </a:lnTo>
                <a:lnTo>
                  <a:pt x="1322" y="1436"/>
                </a:lnTo>
                <a:lnTo>
                  <a:pt x="1317" y="1429"/>
                </a:lnTo>
                <a:lnTo>
                  <a:pt x="1312" y="1422"/>
                </a:lnTo>
                <a:lnTo>
                  <a:pt x="1307" y="1416"/>
                </a:lnTo>
                <a:lnTo>
                  <a:pt x="1303" y="1409"/>
                </a:lnTo>
                <a:lnTo>
                  <a:pt x="1299" y="1404"/>
                </a:lnTo>
                <a:lnTo>
                  <a:pt x="1296" y="1398"/>
                </a:lnTo>
                <a:lnTo>
                  <a:pt x="1293" y="1391"/>
                </a:lnTo>
                <a:lnTo>
                  <a:pt x="1289" y="1381"/>
                </a:lnTo>
                <a:lnTo>
                  <a:pt x="1284" y="1368"/>
                </a:lnTo>
                <a:lnTo>
                  <a:pt x="1280" y="1353"/>
                </a:lnTo>
                <a:lnTo>
                  <a:pt x="1275" y="1335"/>
                </a:lnTo>
                <a:lnTo>
                  <a:pt x="1269" y="1316"/>
                </a:lnTo>
                <a:lnTo>
                  <a:pt x="1264" y="1297"/>
                </a:lnTo>
                <a:lnTo>
                  <a:pt x="1258" y="1276"/>
                </a:lnTo>
                <a:lnTo>
                  <a:pt x="1253" y="1255"/>
                </a:lnTo>
                <a:lnTo>
                  <a:pt x="1247" y="1234"/>
                </a:lnTo>
                <a:lnTo>
                  <a:pt x="1242" y="1214"/>
                </a:lnTo>
                <a:lnTo>
                  <a:pt x="1237" y="1195"/>
                </a:lnTo>
                <a:lnTo>
                  <a:pt x="1232" y="1178"/>
                </a:lnTo>
                <a:lnTo>
                  <a:pt x="1227" y="1162"/>
                </a:lnTo>
                <a:lnTo>
                  <a:pt x="1224" y="1149"/>
                </a:lnTo>
                <a:lnTo>
                  <a:pt x="1220" y="1139"/>
                </a:lnTo>
                <a:lnTo>
                  <a:pt x="1220" y="1137"/>
                </a:lnTo>
                <a:lnTo>
                  <a:pt x="1219" y="1135"/>
                </a:lnTo>
                <a:lnTo>
                  <a:pt x="1217" y="1131"/>
                </a:lnTo>
                <a:lnTo>
                  <a:pt x="1215" y="1125"/>
                </a:lnTo>
                <a:lnTo>
                  <a:pt x="1212" y="1119"/>
                </a:lnTo>
                <a:lnTo>
                  <a:pt x="1208" y="1111"/>
                </a:lnTo>
                <a:lnTo>
                  <a:pt x="1205" y="1103"/>
                </a:lnTo>
                <a:lnTo>
                  <a:pt x="1201" y="1095"/>
                </a:lnTo>
                <a:lnTo>
                  <a:pt x="1198" y="1086"/>
                </a:lnTo>
                <a:lnTo>
                  <a:pt x="1194" y="1077"/>
                </a:lnTo>
                <a:lnTo>
                  <a:pt x="1190" y="1069"/>
                </a:lnTo>
                <a:lnTo>
                  <a:pt x="1187" y="1061"/>
                </a:lnTo>
                <a:lnTo>
                  <a:pt x="1184" y="1054"/>
                </a:lnTo>
                <a:lnTo>
                  <a:pt x="1181" y="1048"/>
                </a:lnTo>
                <a:lnTo>
                  <a:pt x="1178" y="1043"/>
                </a:lnTo>
                <a:lnTo>
                  <a:pt x="1177" y="1039"/>
                </a:lnTo>
                <a:lnTo>
                  <a:pt x="1175" y="1036"/>
                </a:lnTo>
                <a:lnTo>
                  <a:pt x="1173" y="1032"/>
                </a:lnTo>
                <a:lnTo>
                  <a:pt x="1171" y="1029"/>
                </a:lnTo>
                <a:lnTo>
                  <a:pt x="1169" y="1025"/>
                </a:lnTo>
                <a:lnTo>
                  <a:pt x="1167" y="1022"/>
                </a:lnTo>
                <a:lnTo>
                  <a:pt x="1165" y="1018"/>
                </a:lnTo>
                <a:lnTo>
                  <a:pt x="1163" y="1014"/>
                </a:lnTo>
                <a:lnTo>
                  <a:pt x="1161" y="1009"/>
                </a:lnTo>
                <a:lnTo>
                  <a:pt x="1160" y="1005"/>
                </a:lnTo>
                <a:lnTo>
                  <a:pt x="1158" y="1001"/>
                </a:lnTo>
                <a:lnTo>
                  <a:pt x="1156" y="997"/>
                </a:lnTo>
                <a:lnTo>
                  <a:pt x="1155" y="992"/>
                </a:lnTo>
                <a:lnTo>
                  <a:pt x="1154" y="988"/>
                </a:lnTo>
                <a:lnTo>
                  <a:pt x="1153" y="984"/>
                </a:lnTo>
                <a:lnTo>
                  <a:pt x="1153" y="979"/>
                </a:lnTo>
                <a:lnTo>
                  <a:pt x="1153" y="975"/>
                </a:lnTo>
                <a:lnTo>
                  <a:pt x="1152" y="969"/>
                </a:lnTo>
                <a:lnTo>
                  <a:pt x="1152" y="961"/>
                </a:lnTo>
                <a:lnTo>
                  <a:pt x="1151" y="950"/>
                </a:lnTo>
                <a:lnTo>
                  <a:pt x="1151" y="938"/>
                </a:lnTo>
                <a:lnTo>
                  <a:pt x="1150" y="924"/>
                </a:lnTo>
                <a:lnTo>
                  <a:pt x="1149" y="910"/>
                </a:lnTo>
                <a:lnTo>
                  <a:pt x="1148" y="895"/>
                </a:lnTo>
                <a:lnTo>
                  <a:pt x="1146" y="879"/>
                </a:lnTo>
                <a:lnTo>
                  <a:pt x="1145" y="864"/>
                </a:lnTo>
                <a:lnTo>
                  <a:pt x="1144" y="849"/>
                </a:lnTo>
                <a:lnTo>
                  <a:pt x="1143" y="834"/>
                </a:lnTo>
                <a:lnTo>
                  <a:pt x="1142" y="821"/>
                </a:lnTo>
                <a:lnTo>
                  <a:pt x="1142" y="809"/>
                </a:lnTo>
                <a:lnTo>
                  <a:pt x="1141" y="800"/>
                </a:lnTo>
                <a:lnTo>
                  <a:pt x="1141" y="792"/>
                </a:lnTo>
                <a:lnTo>
                  <a:pt x="1141" y="787"/>
                </a:lnTo>
                <a:lnTo>
                  <a:pt x="1141" y="782"/>
                </a:lnTo>
                <a:lnTo>
                  <a:pt x="1141" y="777"/>
                </a:lnTo>
                <a:lnTo>
                  <a:pt x="1142" y="770"/>
                </a:lnTo>
                <a:lnTo>
                  <a:pt x="1142" y="762"/>
                </a:lnTo>
                <a:lnTo>
                  <a:pt x="1143" y="754"/>
                </a:lnTo>
                <a:lnTo>
                  <a:pt x="1144" y="744"/>
                </a:lnTo>
                <a:lnTo>
                  <a:pt x="1145" y="735"/>
                </a:lnTo>
                <a:lnTo>
                  <a:pt x="1146" y="724"/>
                </a:lnTo>
                <a:lnTo>
                  <a:pt x="1146" y="714"/>
                </a:lnTo>
                <a:lnTo>
                  <a:pt x="1147" y="704"/>
                </a:lnTo>
                <a:lnTo>
                  <a:pt x="1147" y="693"/>
                </a:lnTo>
                <a:lnTo>
                  <a:pt x="1147" y="683"/>
                </a:lnTo>
                <a:lnTo>
                  <a:pt x="1147" y="673"/>
                </a:lnTo>
                <a:lnTo>
                  <a:pt x="1147" y="664"/>
                </a:lnTo>
                <a:lnTo>
                  <a:pt x="1146" y="655"/>
                </a:lnTo>
                <a:lnTo>
                  <a:pt x="1145" y="647"/>
                </a:lnTo>
                <a:lnTo>
                  <a:pt x="1143" y="639"/>
                </a:lnTo>
                <a:lnTo>
                  <a:pt x="1140" y="631"/>
                </a:lnTo>
                <a:lnTo>
                  <a:pt x="1136" y="622"/>
                </a:lnTo>
                <a:lnTo>
                  <a:pt x="1131" y="612"/>
                </a:lnTo>
                <a:lnTo>
                  <a:pt x="1126" y="603"/>
                </a:lnTo>
                <a:lnTo>
                  <a:pt x="1120" y="593"/>
                </a:lnTo>
                <a:lnTo>
                  <a:pt x="1114" y="584"/>
                </a:lnTo>
                <a:lnTo>
                  <a:pt x="1107" y="574"/>
                </a:lnTo>
                <a:lnTo>
                  <a:pt x="1100" y="565"/>
                </a:lnTo>
                <a:lnTo>
                  <a:pt x="1094" y="556"/>
                </a:lnTo>
                <a:lnTo>
                  <a:pt x="1087" y="548"/>
                </a:lnTo>
                <a:lnTo>
                  <a:pt x="1081" y="540"/>
                </a:lnTo>
                <a:lnTo>
                  <a:pt x="1075" y="534"/>
                </a:lnTo>
                <a:lnTo>
                  <a:pt x="1070" y="528"/>
                </a:lnTo>
                <a:lnTo>
                  <a:pt x="1065" y="523"/>
                </a:lnTo>
                <a:lnTo>
                  <a:pt x="1061" y="519"/>
                </a:lnTo>
                <a:lnTo>
                  <a:pt x="1056" y="516"/>
                </a:lnTo>
                <a:lnTo>
                  <a:pt x="1050" y="513"/>
                </a:lnTo>
                <a:lnTo>
                  <a:pt x="1042" y="509"/>
                </a:lnTo>
                <a:lnTo>
                  <a:pt x="1033" y="505"/>
                </a:lnTo>
                <a:lnTo>
                  <a:pt x="1024" y="502"/>
                </a:lnTo>
                <a:lnTo>
                  <a:pt x="1013" y="498"/>
                </a:lnTo>
                <a:lnTo>
                  <a:pt x="1002" y="494"/>
                </a:lnTo>
                <a:lnTo>
                  <a:pt x="991" y="490"/>
                </a:lnTo>
                <a:lnTo>
                  <a:pt x="980" y="486"/>
                </a:lnTo>
                <a:lnTo>
                  <a:pt x="969" y="482"/>
                </a:lnTo>
                <a:lnTo>
                  <a:pt x="958" y="478"/>
                </a:lnTo>
                <a:lnTo>
                  <a:pt x="949" y="475"/>
                </a:lnTo>
                <a:lnTo>
                  <a:pt x="940" y="471"/>
                </a:lnTo>
                <a:lnTo>
                  <a:pt x="932" y="468"/>
                </a:lnTo>
                <a:lnTo>
                  <a:pt x="926" y="466"/>
                </a:lnTo>
                <a:lnTo>
                  <a:pt x="921" y="463"/>
                </a:lnTo>
                <a:lnTo>
                  <a:pt x="917" y="461"/>
                </a:lnTo>
                <a:lnTo>
                  <a:pt x="913" y="459"/>
                </a:lnTo>
                <a:lnTo>
                  <a:pt x="908" y="456"/>
                </a:lnTo>
                <a:lnTo>
                  <a:pt x="903" y="454"/>
                </a:lnTo>
                <a:lnTo>
                  <a:pt x="897" y="451"/>
                </a:lnTo>
                <a:lnTo>
                  <a:pt x="892" y="448"/>
                </a:lnTo>
                <a:lnTo>
                  <a:pt x="887" y="446"/>
                </a:lnTo>
                <a:lnTo>
                  <a:pt x="881" y="443"/>
                </a:lnTo>
                <a:lnTo>
                  <a:pt x="876" y="440"/>
                </a:lnTo>
                <a:lnTo>
                  <a:pt x="871" y="437"/>
                </a:lnTo>
                <a:lnTo>
                  <a:pt x="866" y="434"/>
                </a:lnTo>
                <a:lnTo>
                  <a:pt x="861" y="431"/>
                </a:lnTo>
                <a:lnTo>
                  <a:pt x="858" y="428"/>
                </a:lnTo>
                <a:lnTo>
                  <a:pt x="854" y="425"/>
                </a:lnTo>
                <a:lnTo>
                  <a:pt x="851" y="422"/>
                </a:lnTo>
                <a:lnTo>
                  <a:pt x="850" y="419"/>
                </a:lnTo>
                <a:lnTo>
                  <a:pt x="848" y="416"/>
                </a:lnTo>
                <a:lnTo>
                  <a:pt x="846" y="413"/>
                </a:lnTo>
                <a:lnTo>
                  <a:pt x="844" y="409"/>
                </a:lnTo>
                <a:lnTo>
                  <a:pt x="842" y="405"/>
                </a:lnTo>
                <a:lnTo>
                  <a:pt x="840" y="402"/>
                </a:lnTo>
                <a:lnTo>
                  <a:pt x="837" y="397"/>
                </a:lnTo>
                <a:lnTo>
                  <a:pt x="835" y="393"/>
                </a:lnTo>
                <a:lnTo>
                  <a:pt x="833" y="389"/>
                </a:lnTo>
                <a:lnTo>
                  <a:pt x="831" y="385"/>
                </a:lnTo>
                <a:lnTo>
                  <a:pt x="829" y="380"/>
                </a:lnTo>
                <a:lnTo>
                  <a:pt x="827" y="376"/>
                </a:lnTo>
                <a:lnTo>
                  <a:pt x="825" y="372"/>
                </a:lnTo>
                <a:lnTo>
                  <a:pt x="824" y="367"/>
                </a:lnTo>
                <a:lnTo>
                  <a:pt x="823" y="363"/>
                </a:lnTo>
                <a:lnTo>
                  <a:pt x="822" y="359"/>
                </a:lnTo>
                <a:lnTo>
                  <a:pt x="822" y="355"/>
                </a:lnTo>
                <a:lnTo>
                  <a:pt x="822" y="352"/>
                </a:lnTo>
                <a:lnTo>
                  <a:pt x="822" y="348"/>
                </a:lnTo>
                <a:lnTo>
                  <a:pt x="823" y="344"/>
                </a:lnTo>
                <a:lnTo>
                  <a:pt x="825" y="340"/>
                </a:lnTo>
                <a:lnTo>
                  <a:pt x="826" y="336"/>
                </a:lnTo>
                <a:lnTo>
                  <a:pt x="828" y="332"/>
                </a:lnTo>
                <a:lnTo>
                  <a:pt x="830" y="328"/>
                </a:lnTo>
                <a:lnTo>
                  <a:pt x="832" y="324"/>
                </a:lnTo>
                <a:lnTo>
                  <a:pt x="834" y="321"/>
                </a:lnTo>
                <a:lnTo>
                  <a:pt x="837" y="317"/>
                </a:lnTo>
                <a:lnTo>
                  <a:pt x="840" y="313"/>
                </a:lnTo>
                <a:lnTo>
                  <a:pt x="843" y="310"/>
                </a:lnTo>
                <a:lnTo>
                  <a:pt x="846" y="306"/>
                </a:lnTo>
                <a:lnTo>
                  <a:pt x="849" y="303"/>
                </a:lnTo>
                <a:lnTo>
                  <a:pt x="853" y="300"/>
                </a:lnTo>
                <a:lnTo>
                  <a:pt x="857" y="297"/>
                </a:lnTo>
                <a:lnTo>
                  <a:pt x="860" y="294"/>
                </a:lnTo>
                <a:lnTo>
                  <a:pt x="862" y="291"/>
                </a:lnTo>
                <a:lnTo>
                  <a:pt x="865" y="287"/>
                </a:lnTo>
                <a:lnTo>
                  <a:pt x="867" y="283"/>
                </a:lnTo>
                <a:lnTo>
                  <a:pt x="869" y="279"/>
                </a:lnTo>
                <a:lnTo>
                  <a:pt x="871" y="274"/>
                </a:lnTo>
                <a:lnTo>
                  <a:pt x="872" y="269"/>
                </a:lnTo>
                <a:lnTo>
                  <a:pt x="874" y="264"/>
                </a:lnTo>
                <a:lnTo>
                  <a:pt x="875" y="259"/>
                </a:lnTo>
                <a:lnTo>
                  <a:pt x="876" y="253"/>
                </a:lnTo>
                <a:lnTo>
                  <a:pt x="877" y="247"/>
                </a:lnTo>
                <a:lnTo>
                  <a:pt x="878" y="241"/>
                </a:lnTo>
                <a:lnTo>
                  <a:pt x="878" y="236"/>
                </a:lnTo>
                <a:lnTo>
                  <a:pt x="879" y="229"/>
                </a:lnTo>
                <a:lnTo>
                  <a:pt x="879" y="224"/>
                </a:lnTo>
                <a:lnTo>
                  <a:pt x="879" y="218"/>
                </a:lnTo>
                <a:lnTo>
                  <a:pt x="879" y="216"/>
                </a:lnTo>
                <a:lnTo>
                  <a:pt x="880" y="215"/>
                </a:lnTo>
                <a:lnTo>
                  <a:pt x="880" y="213"/>
                </a:lnTo>
                <a:lnTo>
                  <a:pt x="881" y="211"/>
                </a:lnTo>
                <a:lnTo>
                  <a:pt x="881" y="209"/>
                </a:lnTo>
                <a:lnTo>
                  <a:pt x="882" y="208"/>
                </a:lnTo>
                <a:lnTo>
                  <a:pt x="883" y="206"/>
                </a:lnTo>
                <a:lnTo>
                  <a:pt x="884" y="204"/>
                </a:lnTo>
                <a:lnTo>
                  <a:pt x="884" y="202"/>
                </a:lnTo>
                <a:lnTo>
                  <a:pt x="885" y="200"/>
                </a:lnTo>
                <a:lnTo>
                  <a:pt x="886" y="199"/>
                </a:lnTo>
                <a:lnTo>
                  <a:pt x="887" y="197"/>
                </a:lnTo>
                <a:lnTo>
                  <a:pt x="887" y="195"/>
                </a:lnTo>
                <a:lnTo>
                  <a:pt x="888" y="194"/>
                </a:lnTo>
                <a:lnTo>
                  <a:pt x="888" y="193"/>
                </a:lnTo>
                <a:lnTo>
                  <a:pt x="889" y="192"/>
                </a:lnTo>
                <a:lnTo>
                  <a:pt x="889" y="190"/>
                </a:lnTo>
                <a:lnTo>
                  <a:pt x="889" y="189"/>
                </a:lnTo>
                <a:lnTo>
                  <a:pt x="889" y="187"/>
                </a:lnTo>
                <a:lnTo>
                  <a:pt x="889" y="184"/>
                </a:lnTo>
                <a:lnTo>
                  <a:pt x="890" y="182"/>
                </a:lnTo>
                <a:lnTo>
                  <a:pt x="890" y="179"/>
                </a:lnTo>
                <a:lnTo>
                  <a:pt x="890" y="176"/>
                </a:lnTo>
                <a:lnTo>
                  <a:pt x="890" y="173"/>
                </a:lnTo>
                <a:lnTo>
                  <a:pt x="891" y="169"/>
                </a:lnTo>
                <a:lnTo>
                  <a:pt x="891" y="166"/>
                </a:lnTo>
                <a:lnTo>
                  <a:pt x="891" y="163"/>
                </a:lnTo>
                <a:lnTo>
                  <a:pt x="891" y="160"/>
                </a:lnTo>
                <a:lnTo>
                  <a:pt x="891" y="157"/>
                </a:lnTo>
                <a:lnTo>
                  <a:pt x="891" y="154"/>
                </a:lnTo>
                <a:lnTo>
                  <a:pt x="891" y="151"/>
                </a:lnTo>
                <a:lnTo>
                  <a:pt x="891" y="149"/>
                </a:lnTo>
                <a:lnTo>
                  <a:pt x="891" y="148"/>
                </a:lnTo>
                <a:lnTo>
                  <a:pt x="890" y="148"/>
                </a:lnTo>
                <a:lnTo>
                  <a:pt x="889" y="147"/>
                </a:lnTo>
                <a:lnTo>
                  <a:pt x="888" y="147"/>
                </a:lnTo>
                <a:lnTo>
                  <a:pt x="887" y="147"/>
                </a:lnTo>
                <a:lnTo>
                  <a:pt x="886" y="147"/>
                </a:lnTo>
                <a:lnTo>
                  <a:pt x="885" y="147"/>
                </a:lnTo>
                <a:lnTo>
                  <a:pt x="884" y="147"/>
                </a:lnTo>
                <a:lnTo>
                  <a:pt x="884" y="146"/>
                </a:lnTo>
                <a:lnTo>
                  <a:pt x="883" y="146"/>
                </a:lnTo>
                <a:lnTo>
                  <a:pt x="882" y="146"/>
                </a:lnTo>
                <a:lnTo>
                  <a:pt x="881" y="145"/>
                </a:lnTo>
                <a:lnTo>
                  <a:pt x="880" y="134"/>
                </a:lnTo>
                <a:lnTo>
                  <a:pt x="878" y="123"/>
                </a:lnTo>
                <a:lnTo>
                  <a:pt x="875" y="111"/>
                </a:lnTo>
                <a:lnTo>
                  <a:pt x="871" y="98"/>
                </a:lnTo>
                <a:lnTo>
                  <a:pt x="867" y="86"/>
                </a:lnTo>
                <a:lnTo>
                  <a:pt x="861" y="74"/>
                </a:lnTo>
                <a:lnTo>
                  <a:pt x="854" y="62"/>
                </a:lnTo>
                <a:lnTo>
                  <a:pt x="846" y="51"/>
                </a:lnTo>
                <a:lnTo>
                  <a:pt x="836" y="40"/>
                </a:lnTo>
                <a:lnTo>
                  <a:pt x="825" y="30"/>
                </a:lnTo>
                <a:lnTo>
                  <a:pt x="813" y="21"/>
                </a:lnTo>
                <a:lnTo>
                  <a:pt x="798" y="14"/>
                </a:lnTo>
                <a:lnTo>
                  <a:pt x="782" y="7"/>
                </a:lnTo>
                <a:lnTo>
                  <a:pt x="764" y="3"/>
                </a:lnTo>
                <a:lnTo>
                  <a:pt x="744" y="0"/>
                </a:lnTo>
                <a:lnTo>
                  <a:pt x="722" y="0"/>
                </a:lnTo>
                <a:lnTo>
                  <a:pt x="699" y="2"/>
                </a:lnTo>
                <a:lnTo>
                  <a:pt x="679" y="5"/>
                </a:lnTo>
                <a:lnTo>
                  <a:pt x="661" y="10"/>
                </a:lnTo>
                <a:lnTo>
                  <a:pt x="645" y="17"/>
                </a:lnTo>
                <a:lnTo>
                  <a:pt x="632" y="25"/>
                </a:lnTo>
                <a:lnTo>
                  <a:pt x="621" y="34"/>
                </a:lnTo>
                <a:lnTo>
                  <a:pt x="611" y="44"/>
                </a:lnTo>
                <a:lnTo>
                  <a:pt x="603" y="55"/>
                </a:lnTo>
                <a:lnTo>
                  <a:pt x="597" y="66"/>
                </a:lnTo>
                <a:lnTo>
                  <a:pt x="592" y="78"/>
                </a:lnTo>
                <a:lnTo>
                  <a:pt x="588" y="90"/>
                </a:lnTo>
                <a:lnTo>
                  <a:pt x="585" y="102"/>
                </a:lnTo>
                <a:lnTo>
                  <a:pt x="583" y="114"/>
                </a:lnTo>
                <a:lnTo>
                  <a:pt x="582" y="125"/>
                </a:lnTo>
                <a:lnTo>
                  <a:pt x="581" y="136"/>
                </a:lnTo>
                <a:lnTo>
                  <a:pt x="581" y="147"/>
                </a:lnTo>
                <a:lnTo>
                  <a:pt x="580" y="148"/>
                </a:lnTo>
                <a:lnTo>
                  <a:pt x="579" y="148"/>
                </a:lnTo>
                <a:lnTo>
                  <a:pt x="578" y="148"/>
                </a:lnTo>
                <a:lnTo>
                  <a:pt x="577" y="149"/>
                </a:lnTo>
                <a:lnTo>
                  <a:pt x="576" y="149"/>
                </a:lnTo>
                <a:lnTo>
                  <a:pt x="575" y="149"/>
                </a:lnTo>
                <a:lnTo>
                  <a:pt x="574" y="149"/>
                </a:lnTo>
                <a:lnTo>
                  <a:pt x="572" y="150"/>
                </a:lnTo>
                <a:lnTo>
                  <a:pt x="571" y="150"/>
                </a:lnTo>
                <a:lnTo>
                  <a:pt x="570" y="150"/>
                </a:lnTo>
                <a:lnTo>
                  <a:pt x="570" y="151"/>
                </a:lnTo>
                <a:lnTo>
                  <a:pt x="569" y="151"/>
                </a:lnTo>
                <a:lnTo>
                  <a:pt x="569" y="152"/>
                </a:lnTo>
                <a:lnTo>
                  <a:pt x="568" y="154"/>
                </a:lnTo>
                <a:lnTo>
                  <a:pt x="569" y="157"/>
                </a:lnTo>
                <a:lnTo>
                  <a:pt x="569" y="160"/>
                </a:lnTo>
                <a:lnTo>
                  <a:pt x="569" y="163"/>
                </a:lnTo>
                <a:lnTo>
                  <a:pt x="569" y="166"/>
                </a:lnTo>
                <a:lnTo>
                  <a:pt x="569" y="169"/>
                </a:lnTo>
                <a:lnTo>
                  <a:pt x="570" y="173"/>
                </a:lnTo>
                <a:lnTo>
                  <a:pt x="570" y="176"/>
                </a:lnTo>
                <a:lnTo>
                  <a:pt x="570" y="179"/>
                </a:lnTo>
                <a:lnTo>
                  <a:pt x="570" y="182"/>
                </a:lnTo>
                <a:lnTo>
                  <a:pt x="570" y="185"/>
                </a:lnTo>
                <a:lnTo>
                  <a:pt x="571" y="188"/>
                </a:lnTo>
                <a:lnTo>
                  <a:pt x="571" y="191"/>
                </a:lnTo>
                <a:lnTo>
                  <a:pt x="571" y="193"/>
                </a:lnTo>
                <a:lnTo>
                  <a:pt x="571" y="194"/>
                </a:lnTo>
                <a:lnTo>
                  <a:pt x="571" y="196"/>
                </a:lnTo>
                <a:lnTo>
                  <a:pt x="571" y="197"/>
                </a:lnTo>
                <a:lnTo>
                  <a:pt x="571" y="199"/>
                </a:lnTo>
                <a:lnTo>
                  <a:pt x="571" y="201"/>
                </a:lnTo>
                <a:lnTo>
                  <a:pt x="572" y="203"/>
                </a:lnTo>
                <a:lnTo>
                  <a:pt x="572" y="205"/>
                </a:lnTo>
                <a:lnTo>
                  <a:pt x="573" y="207"/>
                </a:lnTo>
                <a:lnTo>
                  <a:pt x="574" y="209"/>
                </a:lnTo>
                <a:lnTo>
                  <a:pt x="574" y="211"/>
                </a:lnTo>
                <a:lnTo>
                  <a:pt x="575" y="213"/>
                </a:lnTo>
                <a:lnTo>
                  <a:pt x="576" y="215"/>
                </a:lnTo>
                <a:lnTo>
                  <a:pt x="577" y="217"/>
                </a:lnTo>
                <a:lnTo>
                  <a:pt x="577" y="219"/>
                </a:lnTo>
                <a:lnTo>
                  <a:pt x="578" y="221"/>
                </a:lnTo>
                <a:lnTo>
                  <a:pt x="578" y="223"/>
                </a:lnTo>
                <a:lnTo>
                  <a:pt x="578" y="225"/>
                </a:lnTo>
                <a:lnTo>
                  <a:pt x="579" y="227"/>
                </a:lnTo>
                <a:lnTo>
                  <a:pt x="579" y="232"/>
                </a:lnTo>
                <a:lnTo>
                  <a:pt x="579" y="237"/>
                </a:lnTo>
                <a:lnTo>
                  <a:pt x="579" y="242"/>
                </a:lnTo>
                <a:lnTo>
                  <a:pt x="580" y="247"/>
                </a:lnTo>
                <a:lnTo>
                  <a:pt x="581" y="253"/>
                </a:lnTo>
                <a:lnTo>
                  <a:pt x="582" y="258"/>
                </a:lnTo>
                <a:lnTo>
                  <a:pt x="583" y="263"/>
                </a:lnTo>
                <a:lnTo>
                  <a:pt x="585" y="268"/>
                </a:lnTo>
                <a:lnTo>
                  <a:pt x="587" y="273"/>
                </a:lnTo>
                <a:lnTo>
                  <a:pt x="589" y="278"/>
                </a:lnTo>
                <a:lnTo>
                  <a:pt x="590" y="283"/>
                </a:lnTo>
                <a:lnTo>
                  <a:pt x="593" y="288"/>
                </a:lnTo>
                <a:lnTo>
                  <a:pt x="595" y="292"/>
                </a:lnTo>
                <a:lnTo>
                  <a:pt x="597" y="296"/>
                </a:lnTo>
                <a:lnTo>
                  <a:pt x="600" y="300"/>
                </a:lnTo>
                <a:lnTo>
                  <a:pt x="603" y="304"/>
                </a:lnTo>
                <a:lnTo>
                  <a:pt x="606" y="308"/>
                </a:lnTo>
                <a:lnTo>
                  <a:pt x="610" y="311"/>
                </a:lnTo>
                <a:lnTo>
                  <a:pt x="613" y="315"/>
                </a:lnTo>
                <a:lnTo>
                  <a:pt x="616" y="317"/>
                </a:lnTo>
                <a:lnTo>
                  <a:pt x="619" y="320"/>
                </a:lnTo>
                <a:lnTo>
                  <a:pt x="621" y="322"/>
                </a:lnTo>
                <a:lnTo>
                  <a:pt x="624" y="324"/>
                </a:lnTo>
                <a:lnTo>
                  <a:pt x="626" y="326"/>
                </a:lnTo>
                <a:lnTo>
                  <a:pt x="628" y="328"/>
                </a:lnTo>
                <a:lnTo>
                  <a:pt x="630" y="330"/>
                </a:lnTo>
                <a:lnTo>
                  <a:pt x="632" y="332"/>
                </a:lnTo>
                <a:lnTo>
                  <a:pt x="634" y="335"/>
                </a:lnTo>
                <a:lnTo>
                  <a:pt x="636" y="338"/>
                </a:lnTo>
                <a:lnTo>
                  <a:pt x="637" y="341"/>
                </a:lnTo>
                <a:lnTo>
                  <a:pt x="639" y="344"/>
                </a:lnTo>
                <a:lnTo>
                  <a:pt x="640" y="348"/>
                </a:lnTo>
                <a:lnTo>
                  <a:pt x="642" y="353"/>
                </a:lnTo>
                <a:lnTo>
                  <a:pt x="642" y="357"/>
                </a:lnTo>
                <a:lnTo>
                  <a:pt x="643" y="361"/>
                </a:lnTo>
                <a:lnTo>
                  <a:pt x="643" y="365"/>
                </a:lnTo>
                <a:lnTo>
                  <a:pt x="643" y="368"/>
                </a:lnTo>
                <a:lnTo>
                  <a:pt x="643" y="372"/>
                </a:lnTo>
                <a:lnTo>
                  <a:pt x="642" y="375"/>
                </a:lnTo>
                <a:lnTo>
                  <a:pt x="641" y="379"/>
                </a:lnTo>
                <a:lnTo>
                  <a:pt x="641" y="382"/>
                </a:lnTo>
                <a:lnTo>
                  <a:pt x="640" y="385"/>
                </a:lnTo>
                <a:lnTo>
                  <a:pt x="639" y="388"/>
                </a:lnTo>
                <a:lnTo>
                  <a:pt x="638" y="391"/>
                </a:lnTo>
                <a:lnTo>
                  <a:pt x="637" y="395"/>
                </a:lnTo>
                <a:lnTo>
                  <a:pt x="636" y="397"/>
                </a:lnTo>
                <a:lnTo>
                  <a:pt x="635" y="400"/>
                </a:lnTo>
                <a:lnTo>
                  <a:pt x="634" y="404"/>
                </a:lnTo>
                <a:lnTo>
                  <a:pt x="634" y="406"/>
                </a:lnTo>
                <a:lnTo>
                  <a:pt x="632" y="409"/>
                </a:lnTo>
                <a:lnTo>
                  <a:pt x="631" y="411"/>
                </a:lnTo>
                <a:lnTo>
                  <a:pt x="629" y="413"/>
                </a:lnTo>
                <a:lnTo>
                  <a:pt x="627" y="415"/>
                </a:lnTo>
                <a:lnTo>
                  <a:pt x="624" y="417"/>
                </a:lnTo>
                <a:lnTo>
                  <a:pt x="622" y="419"/>
                </a:lnTo>
                <a:lnTo>
                  <a:pt x="618" y="420"/>
                </a:lnTo>
                <a:lnTo>
                  <a:pt x="614" y="422"/>
                </a:lnTo>
                <a:lnTo>
                  <a:pt x="610" y="424"/>
                </a:lnTo>
                <a:lnTo>
                  <a:pt x="606" y="426"/>
                </a:lnTo>
                <a:lnTo>
                  <a:pt x="601" y="429"/>
                </a:lnTo>
                <a:lnTo>
                  <a:pt x="596" y="431"/>
                </a:lnTo>
                <a:lnTo>
                  <a:pt x="591" y="434"/>
                </a:lnTo>
                <a:lnTo>
                  <a:pt x="585" y="436"/>
                </a:lnTo>
                <a:lnTo>
                  <a:pt x="579" y="439"/>
                </a:lnTo>
              </a:path>
            </a:pathLst>
          </a:custGeom>
          <a:gradFill rotWithShape="1">
            <a:gsLst>
              <a:gs pos="0">
                <a:srgbClr val="996600"/>
              </a:gs>
              <a:gs pos="100000">
                <a:srgbClr val="6C4800"/>
              </a:gs>
            </a:gsLst>
            <a:path path="rect">
              <a:fillToRect l="50000" t="50000" r="50000" b="50000"/>
            </a:path>
          </a:gradFill>
          <a:ln w="12700" cap="rnd" cmpd="sng">
            <a:solidFill>
              <a:srgbClr val="FF0000"/>
            </a:solidFill>
            <a:prstDash val="solid"/>
            <a:round/>
            <a:headEnd type="none" w="med" len="med"/>
            <a:tailEnd type="none" w="med" len="med"/>
          </a:ln>
          <a:effectLst>
            <a:outerShdw sy="50000" rotWithShape="0">
              <a:srgbClr val="000066"/>
            </a:outerShdw>
          </a:effectLst>
        </p:spPr>
        <p:txBody>
          <a:bodyPr/>
          <a:lstStyle/>
          <a:p>
            <a:endParaRPr lang="it-IT"/>
          </a:p>
        </p:txBody>
      </p:sp>
      <p:pic>
        <p:nvPicPr>
          <p:cNvPr id="12324" name="Picture 15" descr="lungs">
            <a:extLst>
              <a:ext uri="{FF2B5EF4-FFF2-40B4-BE49-F238E27FC236}">
                <a16:creationId xmlns="" xmlns:a16="http://schemas.microsoft.com/office/drawing/2014/main" id="{78B5A694-4C55-4B6A-861B-47385C337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913" y="1631950"/>
            <a:ext cx="1074738" cy="1900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9281" name="Text Box 17">
            <a:extLst>
              <a:ext uri="{FF2B5EF4-FFF2-40B4-BE49-F238E27FC236}">
                <a16:creationId xmlns="" xmlns:a16="http://schemas.microsoft.com/office/drawing/2014/main" id="{6D90C4AB-319B-47B6-B4EB-53857E9DDAC1}"/>
              </a:ext>
            </a:extLst>
          </p:cNvPr>
          <p:cNvSpPr txBox="1">
            <a:spLocks noChangeArrowheads="1"/>
          </p:cNvSpPr>
          <p:nvPr/>
        </p:nvSpPr>
        <p:spPr bwMode="auto">
          <a:xfrm>
            <a:off x="5643563" y="1595438"/>
            <a:ext cx="1243012" cy="396875"/>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it-IT" sz="2000" b="1" i="1" dirty="0">
                <a:effectLst>
                  <a:outerShdw blurRad="38100" dist="38100" dir="2700000" algn="tl">
                    <a:srgbClr val="FFFFFF"/>
                  </a:outerShdw>
                </a:effectLst>
              </a:rPr>
              <a:t>Stroke</a:t>
            </a:r>
          </a:p>
        </p:txBody>
      </p:sp>
      <p:sp>
        <p:nvSpPr>
          <p:cNvPr id="139282" name="Text Box 18">
            <a:extLst>
              <a:ext uri="{FF2B5EF4-FFF2-40B4-BE49-F238E27FC236}">
                <a16:creationId xmlns="" xmlns:a16="http://schemas.microsoft.com/office/drawing/2014/main" id="{69E6CB73-E36D-42C5-9247-CCC37C5C8092}"/>
              </a:ext>
            </a:extLst>
          </p:cNvPr>
          <p:cNvSpPr txBox="1">
            <a:spLocks noChangeArrowheads="1"/>
          </p:cNvSpPr>
          <p:nvPr/>
        </p:nvSpPr>
        <p:spPr bwMode="auto">
          <a:xfrm>
            <a:off x="5811838" y="1931988"/>
            <a:ext cx="1928812" cy="396875"/>
          </a:xfrm>
          <a:prstGeom prst="rect">
            <a:avLst/>
          </a:prstGeom>
          <a:noFill/>
          <a:ln w="19050">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it-IT" sz="2000" b="1" i="1" dirty="0">
                <a:effectLst>
                  <a:outerShdw blurRad="38100" dist="38100" dir="2700000" algn="tl">
                    <a:srgbClr val="FFFFFF"/>
                  </a:outerShdw>
                </a:effectLst>
              </a:rPr>
              <a:t>Cataracts</a:t>
            </a:r>
          </a:p>
        </p:txBody>
      </p:sp>
      <p:sp>
        <p:nvSpPr>
          <p:cNvPr id="12304" name="Line 19">
            <a:extLst>
              <a:ext uri="{FF2B5EF4-FFF2-40B4-BE49-F238E27FC236}">
                <a16:creationId xmlns="" xmlns:a16="http://schemas.microsoft.com/office/drawing/2014/main" id="{CA4B2F14-CA8A-41EF-9D89-8334D8ACE7ED}"/>
              </a:ext>
            </a:extLst>
          </p:cNvPr>
          <p:cNvSpPr>
            <a:spLocks noChangeShapeType="1"/>
          </p:cNvSpPr>
          <p:nvPr/>
        </p:nvSpPr>
        <p:spPr bwMode="auto">
          <a:xfrm flipH="1" flipV="1">
            <a:off x="4610100" y="1268413"/>
            <a:ext cx="1044575" cy="485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05" name="Line 20">
            <a:extLst>
              <a:ext uri="{FF2B5EF4-FFF2-40B4-BE49-F238E27FC236}">
                <a16:creationId xmlns="" xmlns:a16="http://schemas.microsoft.com/office/drawing/2014/main" id="{78396E32-1F39-4AE8-8CB3-89C99CB41F9A}"/>
              </a:ext>
            </a:extLst>
          </p:cNvPr>
          <p:cNvSpPr>
            <a:spLocks noChangeShapeType="1"/>
          </p:cNvSpPr>
          <p:nvPr/>
        </p:nvSpPr>
        <p:spPr bwMode="auto">
          <a:xfrm flipH="1" flipV="1">
            <a:off x="4552950" y="1268413"/>
            <a:ext cx="1250950" cy="803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06" name="Line 22">
            <a:extLst>
              <a:ext uri="{FF2B5EF4-FFF2-40B4-BE49-F238E27FC236}">
                <a16:creationId xmlns="" xmlns:a16="http://schemas.microsoft.com/office/drawing/2014/main" id="{778ECF85-DCEB-4AE4-A038-ABC738581DAE}"/>
              </a:ext>
            </a:extLst>
          </p:cNvPr>
          <p:cNvSpPr>
            <a:spLocks noChangeShapeType="1"/>
          </p:cNvSpPr>
          <p:nvPr/>
        </p:nvSpPr>
        <p:spPr bwMode="auto">
          <a:xfrm flipH="1" flipV="1">
            <a:off x="4627563" y="2351088"/>
            <a:ext cx="1306512" cy="204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12307" name="Group 23">
            <a:extLst>
              <a:ext uri="{FF2B5EF4-FFF2-40B4-BE49-F238E27FC236}">
                <a16:creationId xmlns="" xmlns:a16="http://schemas.microsoft.com/office/drawing/2014/main" id="{1EA9482C-3705-48C0-82D6-50E113554030}"/>
              </a:ext>
            </a:extLst>
          </p:cNvPr>
          <p:cNvGrpSpPr>
            <a:grpSpLocks/>
          </p:cNvGrpSpPr>
          <p:nvPr/>
        </p:nvGrpSpPr>
        <p:grpSpPr bwMode="auto">
          <a:xfrm>
            <a:off x="5580063" y="2817813"/>
            <a:ext cx="633412" cy="560387"/>
            <a:chOff x="3409" y="1799"/>
            <a:chExt cx="505" cy="353"/>
          </a:xfrm>
        </p:grpSpPr>
        <p:sp>
          <p:nvSpPr>
            <p:cNvPr id="12320" name="Line 24">
              <a:extLst>
                <a:ext uri="{FF2B5EF4-FFF2-40B4-BE49-F238E27FC236}">
                  <a16:creationId xmlns="" xmlns:a16="http://schemas.microsoft.com/office/drawing/2014/main" id="{92712B87-8089-4AA9-BE65-190736380721}"/>
                </a:ext>
              </a:extLst>
            </p:cNvPr>
            <p:cNvSpPr>
              <a:spLocks noChangeShapeType="1"/>
            </p:cNvSpPr>
            <p:nvPr/>
          </p:nvSpPr>
          <p:spPr bwMode="auto">
            <a:xfrm flipH="1">
              <a:off x="3409" y="1799"/>
              <a:ext cx="505" cy="0"/>
            </a:xfrm>
            <a:prstGeom prst="line">
              <a:avLst/>
            </a:prstGeom>
            <a:noFill/>
            <a:ln w="63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12321" name="Line 25">
              <a:extLst>
                <a:ext uri="{FF2B5EF4-FFF2-40B4-BE49-F238E27FC236}">
                  <a16:creationId xmlns="" xmlns:a16="http://schemas.microsoft.com/office/drawing/2014/main" id="{DF7F59FC-E2D9-45E5-A3EE-D24A7D37CC7F}"/>
                </a:ext>
              </a:extLst>
            </p:cNvPr>
            <p:cNvSpPr>
              <a:spLocks noChangeShapeType="1"/>
            </p:cNvSpPr>
            <p:nvPr/>
          </p:nvSpPr>
          <p:spPr bwMode="auto">
            <a:xfrm flipH="1">
              <a:off x="3409" y="1976"/>
              <a:ext cx="505" cy="0"/>
            </a:xfrm>
            <a:prstGeom prst="line">
              <a:avLst/>
            </a:prstGeom>
            <a:noFill/>
            <a:ln w="63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12322" name="Line 26">
              <a:extLst>
                <a:ext uri="{FF2B5EF4-FFF2-40B4-BE49-F238E27FC236}">
                  <a16:creationId xmlns="" xmlns:a16="http://schemas.microsoft.com/office/drawing/2014/main" id="{8E424BD7-629F-4CCA-86FB-B3B01B715125}"/>
                </a:ext>
              </a:extLst>
            </p:cNvPr>
            <p:cNvSpPr>
              <a:spLocks noChangeShapeType="1"/>
            </p:cNvSpPr>
            <p:nvPr/>
          </p:nvSpPr>
          <p:spPr bwMode="auto">
            <a:xfrm flipH="1">
              <a:off x="3409" y="2152"/>
              <a:ext cx="505" cy="0"/>
            </a:xfrm>
            <a:prstGeom prst="line">
              <a:avLst/>
            </a:prstGeom>
            <a:noFill/>
            <a:ln w="63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it-IT"/>
            </a:p>
          </p:txBody>
        </p:sp>
      </p:grpSp>
      <p:sp>
        <p:nvSpPr>
          <p:cNvPr id="12308" name="Line 27">
            <a:extLst>
              <a:ext uri="{FF2B5EF4-FFF2-40B4-BE49-F238E27FC236}">
                <a16:creationId xmlns="" xmlns:a16="http://schemas.microsoft.com/office/drawing/2014/main" id="{0A8A0CF8-5189-4D5A-A9DD-6C3BC0579E83}"/>
              </a:ext>
            </a:extLst>
          </p:cNvPr>
          <p:cNvSpPr>
            <a:spLocks noChangeShapeType="1"/>
          </p:cNvSpPr>
          <p:nvPr/>
        </p:nvSpPr>
        <p:spPr bwMode="auto">
          <a:xfrm flipH="1" flipV="1">
            <a:off x="4591050" y="2882900"/>
            <a:ext cx="914400" cy="149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09" name="Line 28">
            <a:extLst>
              <a:ext uri="{FF2B5EF4-FFF2-40B4-BE49-F238E27FC236}">
                <a16:creationId xmlns="" xmlns:a16="http://schemas.microsoft.com/office/drawing/2014/main" id="{656750EF-740E-4240-9480-5C0EEB02FC53}"/>
              </a:ext>
            </a:extLst>
          </p:cNvPr>
          <p:cNvSpPr>
            <a:spLocks noChangeShapeType="1"/>
          </p:cNvSpPr>
          <p:nvPr/>
        </p:nvSpPr>
        <p:spPr bwMode="auto">
          <a:xfrm flipH="1" flipV="1">
            <a:off x="4665663" y="3582988"/>
            <a:ext cx="839787" cy="784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10" name="Line 29">
            <a:extLst>
              <a:ext uri="{FF2B5EF4-FFF2-40B4-BE49-F238E27FC236}">
                <a16:creationId xmlns="" xmlns:a16="http://schemas.microsoft.com/office/drawing/2014/main" id="{FEF5D713-6E98-46DC-A9BF-486EF81833D5}"/>
              </a:ext>
            </a:extLst>
          </p:cNvPr>
          <p:cNvSpPr>
            <a:spLocks noChangeShapeType="1"/>
          </p:cNvSpPr>
          <p:nvPr/>
        </p:nvSpPr>
        <p:spPr bwMode="auto">
          <a:xfrm flipH="1" flipV="1">
            <a:off x="4552950" y="3919538"/>
            <a:ext cx="952500" cy="465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11" name="Line 30">
            <a:extLst>
              <a:ext uri="{FF2B5EF4-FFF2-40B4-BE49-F238E27FC236}">
                <a16:creationId xmlns="" xmlns:a16="http://schemas.microsoft.com/office/drawing/2014/main" id="{9F40704C-10E6-4C0F-8A87-7B317DFA657D}"/>
              </a:ext>
            </a:extLst>
          </p:cNvPr>
          <p:cNvSpPr>
            <a:spLocks noChangeShapeType="1"/>
          </p:cNvSpPr>
          <p:nvPr/>
        </p:nvSpPr>
        <p:spPr bwMode="auto">
          <a:xfrm flipH="1" flipV="1">
            <a:off x="4740275" y="5467350"/>
            <a:ext cx="801688" cy="280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12" name="Line 31">
            <a:extLst>
              <a:ext uri="{FF2B5EF4-FFF2-40B4-BE49-F238E27FC236}">
                <a16:creationId xmlns="" xmlns:a16="http://schemas.microsoft.com/office/drawing/2014/main" id="{CF8317E0-AEA0-4C05-8112-9ABBD4C7AB24}"/>
              </a:ext>
            </a:extLst>
          </p:cNvPr>
          <p:cNvSpPr>
            <a:spLocks noChangeShapeType="1"/>
          </p:cNvSpPr>
          <p:nvPr/>
        </p:nvSpPr>
        <p:spPr bwMode="auto">
          <a:xfrm flipV="1">
            <a:off x="3097213" y="5094288"/>
            <a:ext cx="1120775" cy="485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13" name="Line 32">
            <a:extLst>
              <a:ext uri="{FF2B5EF4-FFF2-40B4-BE49-F238E27FC236}">
                <a16:creationId xmlns="" xmlns:a16="http://schemas.microsoft.com/office/drawing/2014/main" id="{5880E66D-8284-4EEE-AA88-2AF12D3EDC30}"/>
              </a:ext>
            </a:extLst>
          </p:cNvPr>
          <p:cNvSpPr>
            <a:spLocks noChangeShapeType="1"/>
          </p:cNvSpPr>
          <p:nvPr/>
        </p:nvSpPr>
        <p:spPr bwMode="auto">
          <a:xfrm flipV="1">
            <a:off x="3097213" y="5599113"/>
            <a:ext cx="1027112" cy="390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14" name="Line 33">
            <a:extLst>
              <a:ext uri="{FF2B5EF4-FFF2-40B4-BE49-F238E27FC236}">
                <a16:creationId xmlns="" xmlns:a16="http://schemas.microsoft.com/office/drawing/2014/main" id="{645E7839-AAD1-4B22-BF61-29BF8533D140}"/>
              </a:ext>
            </a:extLst>
          </p:cNvPr>
          <p:cNvSpPr>
            <a:spLocks noChangeShapeType="1"/>
          </p:cNvSpPr>
          <p:nvPr/>
        </p:nvSpPr>
        <p:spPr bwMode="auto">
          <a:xfrm flipV="1">
            <a:off x="3414713" y="6270625"/>
            <a:ext cx="671512" cy="111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15" name="Line 34">
            <a:extLst>
              <a:ext uri="{FF2B5EF4-FFF2-40B4-BE49-F238E27FC236}">
                <a16:creationId xmlns="" xmlns:a16="http://schemas.microsoft.com/office/drawing/2014/main" id="{2153F6E7-0598-4AE4-992A-B31825ACA702}"/>
              </a:ext>
            </a:extLst>
          </p:cNvPr>
          <p:cNvSpPr>
            <a:spLocks noChangeShapeType="1"/>
          </p:cNvSpPr>
          <p:nvPr/>
        </p:nvSpPr>
        <p:spPr bwMode="auto">
          <a:xfrm>
            <a:off x="2880518" y="1111642"/>
            <a:ext cx="1046163" cy="971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16" name="Line 35">
            <a:extLst>
              <a:ext uri="{FF2B5EF4-FFF2-40B4-BE49-F238E27FC236}">
                <a16:creationId xmlns="" xmlns:a16="http://schemas.microsoft.com/office/drawing/2014/main" id="{164A19E6-F45C-4E53-A5AB-B8297F0C0CFD}"/>
              </a:ext>
            </a:extLst>
          </p:cNvPr>
          <p:cNvSpPr>
            <a:spLocks noChangeShapeType="1"/>
          </p:cNvSpPr>
          <p:nvPr/>
        </p:nvSpPr>
        <p:spPr bwMode="auto">
          <a:xfrm flipV="1">
            <a:off x="2123728" y="2724150"/>
            <a:ext cx="2149822" cy="2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17" name="Line 36">
            <a:extLst>
              <a:ext uri="{FF2B5EF4-FFF2-40B4-BE49-F238E27FC236}">
                <a16:creationId xmlns="" xmlns:a16="http://schemas.microsoft.com/office/drawing/2014/main" id="{BB0E34AD-6A78-4FB7-B390-3DDCFDDC524A}"/>
              </a:ext>
            </a:extLst>
          </p:cNvPr>
          <p:cNvSpPr>
            <a:spLocks noChangeShapeType="1"/>
          </p:cNvSpPr>
          <p:nvPr/>
        </p:nvSpPr>
        <p:spPr bwMode="auto">
          <a:xfrm flipV="1">
            <a:off x="3060700" y="2817813"/>
            <a:ext cx="1436688" cy="1119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18" name="Line 37">
            <a:extLst>
              <a:ext uri="{FF2B5EF4-FFF2-40B4-BE49-F238E27FC236}">
                <a16:creationId xmlns="" xmlns:a16="http://schemas.microsoft.com/office/drawing/2014/main" id="{F4011131-D833-4D44-B7DF-E55A6903B875}"/>
              </a:ext>
            </a:extLst>
          </p:cNvPr>
          <p:cNvSpPr>
            <a:spLocks noChangeShapeType="1"/>
          </p:cNvSpPr>
          <p:nvPr/>
        </p:nvSpPr>
        <p:spPr bwMode="auto">
          <a:xfrm flipV="1">
            <a:off x="3419475" y="4005263"/>
            <a:ext cx="1081088" cy="588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319" name="Text Box 40">
            <a:extLst>
              <a:ext uri="{FF2B5EF4-FFF2-40B4-BE49-F238E27FC236}">
                <a16:creationId xmlns="" xmlns:a16="http://schemas.microsoft.com/office/drawing/2014/main" id="{EC7030E4-51E7-4095-9BE8-80441737B174}"/>
              </a:ext>
            </a:extLst>
          </p:cNvPr>
          <p:cNvSpPr txBox="1">
            <a:spLocks noChangeArrowheads="1"/>
          </p:cNvSpPr>
          <p:nvPr/>
        </p:nvSpPr>
        <p:spPr bwMode="auto">
          <a:xfrm>
            <a:off x="6064250" y="4719638"/>
            <a:ext cx="1311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2000" b="1" i="1"/>
              <a:t>Disability</a:t>
            </a:r>
          </a:p>
          <a:p>
            <a:pPr algn="ctr" eaLnBrk="1" hangingPunct="1">
              <a:spcBef>
                <a:spcPct val="0"/>
              </a:spcBef>
              <a:buFontTx/>
              <a:buNone/>
            </a:pPr>
            <a:r>
              <a:rPr lang="it-IT" altLang="it-IT" sz="2000" b="1" i="1"/>
              <a:t>Frailty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uppo 11">
            <a:extLst>
              <a:ext uri="{FF2B5EF4-FFF2-40B4-BE49-F238E27FC236}">
                <a16:creationId xmlns="" xmlns:a16="http://schemas.microsoft.com/office/drawing/2014/main" id="{EA4A1D5E-72C1-4664-BA8E-7050D557968F}"/>
              </a:ext>
            </a:extLst>
          </p:cNvPr>
          <p:cNvGrpSpPr>
            <a:grpSpLocks/>
          </p:cNvGrpSpPr>
          <p:nvPr/>
        </p:nvGrpSpPr>
        <p:grpSpPr bwMode="auto">
          <a:xfrm>
            <a:off x="146050" y="3081338"/>
            <a:ext cx="8866188" cy="3378200"/>
            <a:chOff x="370440" y="3261360"/>
            <a:chExt cx="8488982" cy="3378382"/>
          </a:xfrm>
        </p:grpSpPr>
        <p:grpSp>
          <p:nvGrpSpPr>
            <p:cNvPr id="14350" name="Gruppo 7">
              <a:extLst>
                <a:ext uri="{FF2B5EF4-FFF2-40B4-BE49-F238E27FC236}">
                  <a16:creationId xmlns="" xmlns:a16="http://schemas.microsoft.com/office/drawing/2014/main" id="{2B4A943E-4A8E-4EE6-B649-32029232D190}"/>
                </a:ext>
              </a:extLst>
            </p:cNvPr>
            <p:cNvGrpSpPr>
              <a:grpSpLocks/>
            </p:cNvGrpSpPr>
            <p:nvPr/>
          </p:nvGrpSpPr>
          <p:grpSpPr bwMode="auto">
            <a:xfrm>
              <a:off x="370440" y="3302762"/>
              <a:ext cx="8488982" cy="3336980"/>
              <a:chOff x="370440" y="3302762"/>
              <a:chExt cx="8488982" cy="3336980"/>
            </a:xfrm>
          </p:grpSpPr>
          <p:pic>
            <p:nvPicPr>
              <p:cNvPr id="14352" name="Picture 2">
                <a:extLst>
                  <a:ext uri="{FF2B5EF4-FFF2-40B4-BE49-F238E27FC236}">
                    <a16:creationId xmlns="" xmlns:a16="http://schemas.microsoft.com/office/drawing/2014/main" id="{167C3037-A501-4DE5-8E25-652325CE0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204"/>
              <a:stretch>
                <a:fillRect/>
              </a:stretch>
            </p:blipFill>
            <p:spPr bwMode="auto">
              <a:xfrm>
                <a:off x="1132742" y="3302762"/>
                <a:ext cx="7726680" cy="333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
                <a:extLst>
                  <a:ext uri="{FF2B5EF4-FFF2-40B4-BE49-F238E27FC236}">
                    <a16:creationId xmlns="" xmlns:a16="http://schemas.microsoft.com/office/drawing/2014/main" id="{C7DD15A1-BD15-4C01-AD5C-638DC39F5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233" r="92703"/>
              <a:stretch>
                <a:fillRect/>
              </a:stretch>
            </p:blipFill>
            <p:spPr bwMode="auto">
              <a:xfrm>
                <a:off x="370440" y="4216872"/>
                <a:ext cx="1127760" cy="23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grpSp>
        <p:sp>
          <p:nvSpPr>
            <p:cNvPr id="10" name="Rettangolo 9">
              <a:extLst>
                <a:ext uri="{FF2B5EF4-FFF2-40B4-BE49-F238E27FC236}">
                  <a16:creationId xmlns="" xmlns:a16="http://schemas.microsoft.com/office/drawing/2014/main" id="{A62E637E-DE9A-479D-9365-5696B6947B98}"/>
                </a:ext>
              </a:extLst>
            </p:cNvPr>
            <p:cNvSpPr/>
            <p:nvPr/>
          </p:nvSpPr>
          <p:spPr>
            <a:xfrm>
              <a:off x="1493692" y="3261360"/>
              <a:ext cx="396709" cy="365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4000" b="1">
                <a:solidFill>
                  <a:srgbClr val="FFFFFF"/>
                </a:solidFill>
              </a:endParaRPr>
            </a:p>
          </p:txBody>
        </p:sp>
      </p:grpSp>
      <p:grpSp>
        <p:nvGrpSpPr>
          <p:cNvPr id="14339" name="Gruppo 10">
            <a:extLst>
              <a:ext uri="{FF2B5EF4-FFF2-40B4-BE49-F238E27FC236}">
                <a16:creationId xmlns="" xmlns:a16="http://schemas.microsoft.com/office/drawing/2014/main" id="{DEFABC7F-C5DF-4D06-B803-0228977F9A16}"/>
              </a:ext>
            </a:extLst>
          </p:cNvPr>
          <p:cNvGrpSpPr>
            <a:grpSpLocks/>
          </p:cNvGrpSpPr>
          <p:nvPr/>
        </p:nvGrpSpPr>
        <p:grpSpPr bwMode="auto">
          <a:xfrm>
            <a:off x="146050" y="676275"/>
            <a:ext cx="8855075" cy="2851150"/>
            <a:chOff x="579707" y="502920"/>
            <a:chExt cx="8564293" cy="2849880"/>
          </a:xfrm>
        </p:grpSpPr>
        <p:pic>
          <p:nvPicPr>
            <p:cNvPr id="14348" name="Picture 2">
              <a:extLst>
                <a:ext uri="{FF2B5EF4-FFF2-40B4-BE49-F238E27FC236}">
                  <a16:creationId xmlns="" xmlns:a16="http://schemas.microsoft.com/office/drawing/2014/main" id="{31B84C06-6454-40BF-8DED-F2352AEDC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3044"/>
            <a:stretch>
              <a:fillRect/>
            </a:stretch>
          </p:blipFill>
          <p:spPr bwMode="auto">
            <a:xfrm>
              <a:off x="579707" y="508635"/>
              <a:ext cx="8564293" cy="284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a:extLst>
                <a:ext uri="{FF2B5EF4-FFF2-40B4-BE49-F238E27FC236}">
                  <a16:creationId xmlns="" xmlns:a16="http://schemas.microsoft.com/office/drawing/2014/main" id="{F3CED41F-1DF3-4186-A9B7-D3917E4EF054}"/>
                </a:ext>
              </a:extLst>
            </p:cNvPr>
            <p:cNvSpPr/>
            <p:nvPr/>
          </p:nvSpPr>
          <p:spPr>
            <a:xfrm>
              <a:off x="1462545" y="502920"/>
              <a:ext cx="396125" cy="366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4000" b="1">
                <a:solidFill>
                  <a:srgbClr val="FFFFFF"/>
                </a:solidFill>
              </a:endParaRPr>
            </a:p>
          </p:txBody>
        </p:sp>
      </p:grpSp>
      <p:sp>
        <p:nvSpPr>
          <p:cNvPr id="14340" name="Rettangolo 13">
            <a:extLst>
              <a:ext uri="{FF2B5EF4-FFF2-40B4-BE49-F238E27FC236}">
                <a16:creationId xmlns="" xmlns:a16="http://schemas.microsoft.com/office/drawing/2014/main" id="{5C7B897B-FFA6-44B3-8210-380E06F4F82F}"/>
              </a:ext>
            </a:extLst>
          </p:cNvPr>
          <p:cNvSpPr>
            <a:spLocks noChangeArrowheads="1"/>
          </p:cNvSpPr>
          <p:nvPr/>
        </p:nvSpPr>
        <p:spPr bwMode="auto">
          <a:xfrm>
            <a:off x="107950" y="47625"/>
            <a:ext cx="8928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it-IT" sz="1800" b="1" dirty="0">
                <a:solidFill>
                  <a:srgbClr val="9A3604"/>
                </a:solidFill>
              </a:rPr>
              <a:t>Years of life lost </a:t>
            </a:r>
            <a:r>
              <a:rPr lang="en-US" altLang="it-IT" sz="1800" dirty="0">
                <a:solidFill>
                  <a:srgbClr val="9A3604"/>
                </a:solidFill>
              </a:rPr>
              <a:t>and </a:t>
            </a:r>
            <a:r>
              <a:rPr lang="en-US" altLang="it-IT" sz="1800" b="1" dirty="0">
                <a:solidFill>
                  <a:srgbClr val="9A3604"/>
                </a:solidFill>
              </a:rPr>
              <a:t>healthy life-years lost </a:t>
            </a:r>
            <a:r>
              <a:rPr lang="en-US" altLang="it-IT" sz="1800" dirty="0">
                <a:solidFill>
                  <a:srgbClr val="9A3604"/>
                </a:solidFill>
              </a:rPr>
              <a:t>in people with </a:t>
            </a:r>
            <a:r>
              <a:rPr lang="en-US" altLang="it-IT" sz="1800" b="1" dirty="0">
                <a:solidFill>
                  <a:srgbClr val="9A3604"/>
                </a:solidFill>
              </a:rPr>
              <a:t>overweight</a:t>
            </a:r>
            <a:r>
              <a:rPr lang="en-US" altLang="it-IT" sz="1800" dirty="0">
                <a:solidFill>
                  <a:srgbClr val="9A3604"/>
                </a:solidFill>
              </a:rPr>
              <a:t> and </a:t>
            </a:r>
            <a:r>
              <a:rPr lang="en-US" altLang="it-IT" sz="1800" b="1" dirty="0">
                <a:solidFill>
                  <a:srgbClr val="9A3604"/>
                </a:solidFill>
              </a:rPr>
              <a:t>obesity</a:t>
            </a:r>
            <a:r>
              <a:rPr lang="en-US" altLang="it-IT" sz="1800" dirty="0">
                <a:solidFill>
                  <a:srgbClr val="9A3604"/>
                </a:solidFill>
              </a:rPr>
              <a:t>: a modelling study</a:t>
            </a:r>
            <a:endParaRPr lang="it-IT" altLang="it-IT" sz="1800" dirty="0">
              <a:solidFill>
                <a:srgbClr val="9A3604"/>
              </a:solidFill>
            </a:endParaRPr>
          </a:p>
        </p:txBody>
      </p:sp>
      <p:sp>
        <p:nvSpPr>
          <p:cNvPr id="15" name="Rectangle 10">
            <a:extLst>
              <a:ext uri="{FF2B5EF4-FFF2-40B4-BE49-F238E27FC236}">
                <a16:creationId xmlns="" xmlns:a16="http://schemas.microsoft.com/office/drawing/2014/main" id="{C924A9E4-1F06-4E4A-96ED-046B779DA103}"/>
              </a:ext>
            </a:extLst>
          </p:cNvPr>
          <p:cNvSpPr>
            <a:spLocks noChangeArrowheads="1"/>
          </p:cNvSpPr>
          <p:nvPr/>
        </p:nvSpPr>
        <p:spPr bwMode="auto">
          <a:xfrm>
            <a:off x="6642100" y="630238"/>
            <a:ext cx="2501900" cy="339725"/>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it-IT" sz="1600" i="1" kern="0" dirty="0"/>
              <a:t>Grover et al, Lancet 2014</a:t>
            </a:r>
          </a:p>
        </p:txBody>
      </p:sp>
      <p:pic>
        <p:nvPicPr>
          <p:cNvPr id="14342" name="Picture 3">
            <a:extLst>
              <a:ext uri="{FF2B5EF4-FFF2-40B4-BE49-F238E27FC236}">
                <a16:creationId xmlns="" xmlns:a16="http://schemas.microsoft.com/office/drawing/2014/main" id="{594F734A-9926-43F7-9CE5-2F8E489A8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464300"/>
            <a:ext cx="7705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CasellaDiTesto 16">
            <a:extLst>
              <a:ext uri="{FF2B5EF4-FFF2-40B4-BE49-F238E27FC236}">
                <a16:creationId xmlns="" xmlns:a16="http://schemas.microsoft.com/office/drawing/2014/main" id="{FE775091-E409-414E-B8ED-6EED600E02D5}"/>
              </a:ext>
            </a:extLst>
          </p:cNvPr>
          <p:cNvSpPr txBox="1">
            <a:spLocks noChangeArrowheads="1"/>
          </p:cNvSpPr>
          <p:nvPr/>
        </p:nvSpPr>
        <p:spPr bwMode="auto">
          <a:xfrm>
            <a:off x="1706563" y="3535363"/>
            <a:ext cx="922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1600" b="1">
                <a:solidFill>
                  <a:srgbClr val="000000"/>
                </a:solidFill>
              </a:rPr>
              <a:t>Women</a:t>
            </a:r>
          </a:p>
        </p:txBody>
      </p:sp>
      <p:pic>
        <p:nvPicPr>
          <p:cNvPr id="14344" name="Picture 3">
            <a:extLst>
              <a:ext uri="{FF2B5EF4-FFF2-40B4-BE49-F238E27FC236}">
                <a16:creationId xmlns="" xmlns:a16="http://schemas.microsoft.com/office/drawing/2014/main" id="{6641576A-BF98-42F8-9C37-4DA7DD7C1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370263"/>
            <a:ext cx="7150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ttangolo 18">
            <a:extLst>
              <a:ext uri="{FF2B5EF4-FFF2-40B4-BE49-F238E27FC236}">
                <a16:creationId xmlns="" xmlns:a16="http://schemas.microsoft.com/office/drawing/2014/main" id="{70EA1BBC-9DD5-4624-8129-6908595AA3A6}"/>
              </a:ext>
            </a:extLst>
          </p:cNvPr>
          <p:cNvSpPr/>
          <p:nvPr/>
        </p:nvSpPr>
        <p:spPr>
          <a:xfrm>
            <a:off x="1133475" y="3698875"/>
            <a:ext cx="1955800" cy="23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err="1">
                <a:solidFill>
                  <a:srgbClr val="000000"/>
                </a:solidFill>
              </a:rPr>
              <a:t>Women</a:t>
            </a:r>
            <a:endParaRPr lang="it-IT" sz="1600" b="1" dirty="0">
              <a:solidFill>
                <a:srgbClr val="000000"/>
              </a:solidFill>
            </a:endParaRPr>
          </a:p>
        </p:txBody>
      </p:sp>
      <p:sp>
        <p:nvSpPr>
          <p:cNvPr id="2" name="Rettangolo 1">
            <a:extLst>
              <a:ext uri="{FF2B5EF4-FFF2-40B4-BE49-F238E27FC236}">
                <a16:creationId xmlns="" xmlns:a16="http://schemas.microsoft.com/office/drawing/2014/main" id="{E53E822E-EAE1-4812-B986-5773781BD161}"/>
              </a:ext>
            </a:extLst>
          </p:cNvPr>
          <p:cNvSpPr/>
          <p:nvPr/>
        </p:nvSpPr>
        <p:spPr>
          <a:xfrm>
            <a:off x="165100" y="3411538"/>
            <a:ext cx="893763" cy="695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3" name="Rettangolo 2">
            <a:extLst>
              <a:ext uri="{FF2B5EF4-FFF2-40B4-BE49-F238E27FC236}">
                <a16:creationId xmlns="" xmlns:a16="http://schemas.microsoft.com/office/drawing/2014/main" id="{C5EBDA4D-BF8D-48E2-8998-342657AEEDD8}"/>
              </a:ext>
            </a:extLst>
          </p:cNvPr>
          <p:cNvSpPr/>
          <p:nvPr/>
        </p:nvSpPr>
        <p:spPr>
          <a:xfrm>
            <a:off x="142875" y="6154738"/>
            <a:ext cx="1185863" cy="715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 xmlns:a16="http://schemas.microsoft.com/office/drawing/2014/main" id="{0A3C94B8-3AE5-410F-875D-A0CA674C9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71438"/>
            <a:ext cx="9005888"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a:extLst>
              <a:ext uri="{FF2B5EF4-FFF2-40B4-BE49-F238E27FC236}">
                <a16:creationId xmlns="" xmlns:a16="http://schemas.microsoft.com/office/drawing/2014/main" id="{827FD944-F9B7-4850-AAB9-5E8CA75E5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963" y="6223000"/>
            <a:ext cx="58483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 Box 4">
            <a:extLst>
              <a:ext uri="{FF2B5EF4-FFF2-40B4-BE49-F238E27FC236}">
                <a16:creationId xmlns="" xmlns:a16="http://schemas.microsoft.com/office/drawing/2014/main" id="{50FC9BE9-ADC1-42EB-B767-39C991D49153}"/>
              </a:ext>
            </a:extLst>
          </p:cNvPr>
          <p:cNvSpPr txBox="1">
            <a:spLocks noChangeArrowheads="1"/>
          </p:cNvSpPr>
          <p:nvPr/>
        </p:nvSpPr>
        <p:spPr bwMode="auto">
          <a:xfrm>
            <a:off x="319088" y="3195638"/>
            <a:ext cx="8459787"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Tx/>
              <a:buNone/>
            </a:pPr>
            <a:r>
              <a:rPr lang="en-US" altLang="it-IT" sz="2800" i="1">
                <a:solidFill>
                  <a:srgbClr val="000000"/>
                </a:solidFill>
              </a:rPr>
              <a:t>“</a:t>
            </a:r>
            <a:r>
              <a:rPr lang="en-US" altLang="it-IT" sz="2800" i="1" u="sng">
                <a:solidFill>
                  <a:srgbClr val="FF0000"/>
                </a:solidFill>
              </a:rPr>
              <a:t>Unless effective population-level interventions to reduce obesity are developed</a:t>
            </a:r>
            <a:r>
              <a:rPr lang="en-US" altLang="it-IT" sz="2800" i="1">
                <a:solidFill>
                  <a:srgbClr val="000000"/>
                </a:solidFill>
              </a:rPr>
              <a:t>, the steady rise in life expectancy observed in the modern era may soon come to an end and the youth of today may, on average, live less healthy and possibly even shorter lives than their parents.”</a:t>
            </a:r>
            <a:endParaRPr lang="it-IT" altLang="it-IT" sz="2800" i="1">
              <a:solidFill>
                <a:srgbClr val="000000"/>
              </a:solidFill>
            </a:endParaRPr>
          </a:p>
        </p:txBody>
      </p:sp>
      <p:sp>
        <p:nvSpPr>
          <p:cNvPr id="16389" name="Rectangle 5">
            <a:extLst>
              <a:ext uri="{FF2B5EF4-FFF2-40B4-BE49-F238E27FC236}">
                <a16:creationId xmlns="" xmlns:a16="http://schemas.microsoft.com/office/drawing/2014/main" id="{CC66A124-9FBE-47E2-A465-F61023014A95}"/>
              </a:ext>
            </a:extLst>
          </p:cNvPr>
          <p:cNvSpPr>
            <a:spLocks noChangeArrowheads="1"/>
          </p:cNvSpPr>
          <p:nvPr/>
        </p:nvSpPr>
        <p:spPr bwMode="auto">
          <a:xfrm>
            <a:off x="301625" y="2012950"/>
            <a:ext cx="8512175" cy="1100138"/>
          </a:xfrm>
          <a:prstGeom prst="rect">
            <a:avLst/>
          </a:prstGeom>
          <a:noFill/>
          <a:ln w="38100" cmpd="dbl">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it-IT" altLang="it-IT" sz="1800">
              <a:solidFill>
                <a:srgbClr val="000000"/>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 xmlns:a16="http://schemas.microsoft.com/office/drawing/2014/main" id="{DB8A2F7F-3257-4ADA-88D5-3E696DCAF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41438"/>
            <a:ext cx="8458200" cy="497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CasellaDiTesto 1">
            <a:extLst>
              <a:ext uri="{FF2B5EF4-FFF2-40B4-BE49-F238E27FC236}">
                <a16:creationId xmlns="" xmlns:a16="http://schemas.microsoft.com/office/drawing/2014/main" id="{30AB9999-0FC3-4609-AAF6-FF94A70499D8}"/>
              </a:ext>
            </a:extLst>
          </p:cNvPr>
          <p:cNvSpPr txBox="1">
            <a:spLocks noChangeArrowheads="1"/>
          </p:cNvSpPr>
          <p:nvPr/>
        </p:nvSpPr>
        <p:spPr bwMode="auto">
          <a:xfrm>
            <a:off x="-36513" y="223838"/>
            <a:ext cx="926306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it-IT" sz="2500" b="1" dirty="0">
                <a:solidFill>
                  <a:srgbClr val="9A3604"/>
                </a:solidFill>
                <a:cs typeface="Arial" panose="020B0604020202020204" pitchFamily="34" charset="0"/>
              </a:rPr>
              <a:t>The rising tide of obesity is strongly associated with daily calorie intake and sedentary lifestyle-promoting transportation</a:t>
            </a:r>
            <a:endParaRPr lang="it-IT" altLang="it-IT" sz="2500" b="1" dirty="0">
              <a:solidFill>
                <a:srgbClr val="9A3604"/>
              </a:solidFill>
              <a:cs typeface="Arial" panose="020B0604020202020204" pitchFamily="34" charset="0"/>
            </a:endParaRPr>
          </a:p>
        </p:txBody>
      </p:sp>
      <p:sp>
        <p:nvSpPr>
          <p:cNvPr id="18436" name="CasellaDiTesto 3">
            <a:extLst>
              <a:ext uri="{FF2B5EF4-FFF2-40B4-BE49-F238E27FC236}">
                <a16:creationId xmlns="" xmlns:a16="http://schemas.microsoft.com/office/drawing/2014/main" id="{234A91DB-A7C9-4561-BF15-7AA28ADBD273}"/>
              </a:ext>
            </a:extLst>
          </p:cNvPr>
          <p:cNvSpPr txBox="1">
            <a:spLocks noChangeArrowheads="1"/>
          </p:cNvSpPr>
          <p:nvPr/>
        </p:nvSpPr>
        <p:spPr bwMode="auto">
          <a:xfrm>
            <a:off x="3475038" y="6410325"/>
            <a:ext cx="504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1800">
                <a:solidFill>
                  <a:srgbClr val="000000"/>
                </a:solidFill>
                <a:cs typeface="Arial" panose="020B0604020202020204" pitchFamily="34" charset="0"/>
              </a:rPr>
              <a:t>Mattson et al., PNAS 111: 16647–16653, 2014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0BA948DA-7325-4A5E-812C-AFCC703A2298}"/>
              </a:ext>
            </a:extLst>
          </p:cNvPr>
          <p:cNvSpPr>
            <a:spLocks noGrp="1" noChangeArrowheads="1"/>
          </p:cNvSpPr>
          <p:nvPr>
            <p:ph type="ctrTitle" idx="4294967295"/>
          </p:nvPr>
        </p:nvSpPr>
        <p:spPr>
          <a:xfrm>
            <a:off x="363538" y="-26988"/>
            <a:ext cx="8780462" cy="1470026"/>
          </a:xfrm>
        </p:spPr>
        <p:txBody>
          <a:bodyPr/>
          <a:lstStyle/>
          <a:p>
            <a:pPr eaLnBrk="1" hangingPunct="1"/>
            <a:r>
              <a:rPr lang="it-IT" altLang="it-IT" sz="3200" b="1" dirty="0" err="1">
                <a:solidFill>
                  <a:srgbClr val="9A3604"/>
                </a:solidFill>
              </a:rPr>
              <a:t>Mediterranean</a:t>
            </a:r>
            <a:r>
              <a:rPr lang="it-IT" altLang="it-IT" sz="3200" b="1" dirty="0">
                <a:solidFill>
                  <a:srgbClr val="9A3604"/>
                </a:solidFill>
              </a:rPr>
              <a:t> </a:t>
            </a:r>
            <a:r>
              <a:rPr lang="it-IT" altLang="it-IT" sz="3200" b="1" dirty="0" err="1">
                <a:solidFill>
                  <a:srgbClr val="9A3604"/>
                </a:solidFill>
              </a:rPr>
              <a:t>Diet</a:t>
            </a:r>
            <a:endParaRPr lang="it-IT" altLang="it-IT" sz="3200" b="1" dirty="0">
              <a:solidFill>
                <a:srgbClr val="9A3604"/>
              </a:solidFill>
            </a:endParaRPr>
          </a:p>
        </p:txBody>
      </p:sp>
      <p:sp>
        <p:nvSpPr>
          <p:cNvPr id="19459" name="Text Box 5">
            <a:extLst>
              <a:ext uri="{FF2B5EF4-FFF2-40B4-BE49-F238E27FC236}">
                <a16:creationId xmlns="" xmlns:a16="http://schemas.microsoft.com/office/drawing/2014/main" id="{644C3127-670A-4BA0-A1A4-223E304F9BF3}"/>
              </a:ext>
            </a:extLst>
          </p:cNvPr>
          <p:cNvSpPr txBox="1">
            <a:spLocks noChangeArrowheads="1"/>
          </p:cNvSpPr>
          <p:nvPr/>
        </p:nvSpPr>
        <p:spPr bwMode="auto">
          <a:xfrm>
            <a:off x="1321949" y="6004145"/>
            <a:ext cx="7219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it-IT" altLang="it-IT" sz="1800" baseline="-25000" dirty="0"/>
              <a:t>Centro Studio e Ricerca sull’Obesit</a:t>
            </a:r>
            <a:r>
              <a:rPr lang="it-IT" altLang="it-IT" sz="1800" baseline="-25000" dirty="0">
                <a:cs typeface="Arial" panose="020B0604020202020204" pitchFamily="34" charset="0"/>
              </a:rPr>
              <a:t>à (C.S.R.O.)</a:t>
            </a:r>
          </a:p>
          <a:p>
            <a:pPr algn="ctr">
              <a:spcBef>
                <a:spcPct val="0"/>
              </a:spcBef>
              <a:buFontTx/>
              <a:buNone/>
            </a:pPr>
            <a:r>
              <a:rPr lang="it-IT" altLang="it-IT" sz="1800" baseline="-25000" dirty="0">
                <a:cs typeface="Arial" panose="020B0604020202020204" pitchFamily="34" charset="0"/>
              </a:rPr>
              <a:t>Dipartimento di Farmacologia, Chemioterapia e Tossicologia Medica, </a:t>
            </a:r>
          </a:p>
          <a:p>
            <a:pPr algn="ctr">
              <a:spcBef>
                <a:spcPct val="0"/>
              </a:spcBef>
              <a:buFontTx/>
              <a:buNone/>
            </a:pPr>
            <a:r>
              <a:rPr lang="it-IT" altLang="it-IT" sz="1800" baseline="-25000" dirty="0">
                <a:cs typeface="Arial" panose="020B0604020202020204" pitchFamily="34" charset="0"/>
              </a:rPr>
              <a:t>Università degli Studi di Milano, Via Vanvitelli 32, Milano</a:t>
            </a:r>
          </a:p>
          <a:p>
            <a:pPr algn="ctr">
              <a:spcBef>
                <a:spcPct val="0"/>
              </a:spcBef>
              <a:buFontTx/>
              <a:buNone/>
            </a:pPr>
            <a:r>
              <a:rPr lang="it-IT" altLang="it-IT" sz="1800" baseline="-25000" dirty="0">
                <a:cs typeface="Arial" panose="020B0604020202020204" pitchFamily="34" charset="0"/>
              </a:rPr>
              <a:t> Prof. </a:t>
            </a:r>
            <a:r>
              <a:rPr lang="it-IT" altLang="it-IT" sz="1800" b="1" baseline="-25000" dirty="0">
                <a:cs typeface="Arial" panose="020B0604020202020204" pitchFamily="34" charset="0"/>
              </a:rPr>
              <a:t>Michele Carruba</a:t>
            </a:r>
            <a:r>
              <a:rPr lang="it-IT" altLang="it-IT" sz="1800" baseline="-25000" dirty="0">
                <a:cs typeface="Arial" panose="020B0604020202020204" pitchFamily="34" charset="0"/>
              </a:rPr>
              <a:t> </a:t>
            </a:r>
          </a:p>
        </p:txBody>
      </p:sp>
      <p:pic>
        <p:nvPicPr>
          <p:cNvPr id="19461" name="Picture 5">
            <a:extLst>
              <a:ext uri="{FF2B5EF4-FFF2-40B4-BE49-F238E27FC236}">
                <a16:creationId xmlns="" xmlns:a16="http://schemas.microsoft.com/office/drawing/2014/main" id="{B1F47EE9-C370-4078-BAA4-1F696B054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05475"/>
            <a:ext cx="9667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AutoShape 9">
            <a:extLst>
              <a:ext uri="{FF2B5EF4-FFF2-40B4-BE49-F238E27FC236}">
                <a16:creationId xmlns="" xmlns:a16="http://schemas.microsoft.com/office/drawing/2014/main" id="{E3B0C2F7-0738-4CA3-999B-878F92CAD245}"/>
              </a:ext>
            </a:extLst>
          </p:cNvPr>
          <p:cNvSpPr>
            <a:spLocks noChangeArrowheads="1"/>
          </p:cNvSpPr>
          <p:nvPr/>
        </p:nvSpPr>
        <p:spPr bwMode="auto">
          <a:xfrm>
            <a:off x="-23651" y="1919288"/>
            <a:ext cx="3419872" cy="1869752"/>
          </a:xfrm>
          <a:prstGeom prst="roundRect">
            <a:avLst>
              <a:gd name="adj" fmla="val 16657"/>
            </a:avLst>
          </a:prstGeom>
          <a:solidFill>
            <a:schemeClr val="accent1"/>
          </a:solidFill>
          <a:ln w="25400">
            <a:solidFill>
              <a:srgbClr val="085091"/>
            </a:solidFill>
            <a:round/>
            <a:headEnd/>
            <a:tailEnd/>
          </a:ln>
        </p:spPr>
        <p:txBody>
          <a:bodyPr lIns="92075" tIns="46038" rIns="92075" bIns="46038"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it-IT" altLang="it-IT" sz="2000" b="1" dirty="0">
                <a:solidFill>
                  <a:srgbClr val="002060"/>
                </a:solidFill>
                <a:latin typeface="Calibri" panose="020F0502020204030204" pitchFamily="34" charset="0"/>
              </a:rPr>
              <a:t>International guide lines for </a:t>
            </a:r>
            <a:r>
              <a:rPr lang="it-IT" altLang="it-IT" sz="2000" b="1" dirty="0" err="1">
                <a:solidFill>
                  <a:srgbClr val="002060"/>
                </a:solidFill>
                <a:latin typeface="Calibri" panose="020F0502020204030204" pitchFamily="34" charset="0"/>
              </a:rPr>
              <a:t>caloric</a:t>
            </a:r>
            <a:r>
              <a:rPr lang="it-IT" altLang="it-IT" sz="2000" b="1" dirty="0">
                <a:solidFill>
                  <a:srgbClr val="002060"/>
                </a:solidFill>
                <a:latin typeface="Calibri" panose="020F0502020204030204" pitchFamily="34" charset="0"/>
              </a:rPr>
              <a:t> </a:t>
            </a:r>
            <a:r>
              <a:rPr lang="it-IT" altLang="it-IT" sz="2000" b="1" dirty="0" err="1">
                <a:solidFill>
                  <a:srgbClr val="002060"/>
                </a:solidFill>
                <a:latin typeface="Calibri" panose="020F0502020204030204" pitchFamily="34" charset="0"/>
              </a:rPr>
              <a:t>assumption</a:t>
            </a:r>
            <a:r>
              <a:rPr lang="it-IT" altLang="it-IT" sz="2000" b="1" dirty="0">
                <a:solidFill>
                  <a:srgbClr val="002060"/>
                </a:solidFill>
                <a:latin typeface="Calibri" panose="020F0502020204030204" pitchFamily="34" charset="0"/>
              </a:rPr>
              <a:t>:</a:t>
            </a:r>
          </a:p>
          <a:p>
            <a:pPr algn="ctr">
              <a:spcBef>
                <a:spcPct val="0"/>
              </a:spcBef>
              <a:buFontTx/>
              <a:buNone/>
            </a:pPr>
            <a:r>
              <a:rPr lang="it-IT" altLang="it-IT" sz="2000" b="1" dirty="0" err="1">
                <a:solidFill>
                  <a:srgbClr val="002060"/>
                </a:solidFill>
                <a:latin typeface="Calibri" panose="020F0502020204030204" pitchFamily="34" charset="0"/>
              </a:rPr>
              <a:t>Carbohydrates</a:t>
            </a:r>
            <a:r>
              <a:rPr lang="it-IT" altLang="it-IT" sz="2000" b="1" dirty="0">
                <a:solidFill>
                  <a:srgbClr val="002060"/>
                </a:solidFill>
                <a:latin typeface="Calibri" panose="020F0502020204030204" pitchFamily="34" charset="0"/>
              </a:rPr>
              <a:t>: 60%</a:t>
            </a:r>
          </a:p>
          <a:p>
            <a:pPr algn="ctr">
              <a:spcBef>
                <a:spcPct val="0"/>
              </a:spcBef>
              <a:buFontTx/>
              <a:buNone/>
            </a:pPr>
            <a:r>
              <a:rPr lang="it-IT" altLang="it-IT" sz="2000" b="1" dirty="0" err="1">
                <a:solidFill>
                  <a:srgbClr val="002060"/>
                </a:solidFill>
                <a:latin typeface="Calibri" panose="020F0502020204030204" pitchFamily="34" charset="0"/>
              </a:rPr>
              <a:t>Lipids</a:t>
            </a:r>
            <a:r>
              <a:rPr lang="it-IT" altLang="it-IT" sz="2000" b="1" dirty="0">
                <a:solidFill>
                  <a:srgbClr val="002060"/>
                </a:solidFill>
                <a:latin typeface="Calibri" panose="020F0502020204030204" pitchFamily="34" charset="0"/>
              </a:rPr>
              <a:t>: 30%</a:t>
            </a:r>
          </a:p>
          <a:p>
            <a:pPr algn="ctr">
              <a:spcBef>
                <a:spcPct val="0"/>
              </a:spcBef>
              <a:buFontTx/>
              <a:buNone/>
            </a:pPr>
            <a:r>
              <a:rPr lang="it-IT" altLang="it-IT" sz="2000" b="1" dirty="0" err="1">
                <a:solidFill>
                  <a:srgbClr val="002060"/>
                </a:solidFill>
                <a:latin typeface="Calibri" panose="020F0502020204030204" pitchFamily="34" charset="0"/>
              </a:rPr>
              <a:t>Proteins</a:t>
            </a:r>
            <a:r>
              <a:rPr lang="it-IT" altLang="it-IT" sz="2000" b="1" dirty="0">
                <a:solidFill>
                  <a:srgbClr val="002060"/>
                </a:solidFill>
                <a:latin typeface="Calibri" panose="020F0502020204030204" pitchFamily="34" charset="0"/>
              </a:rPr>
              <a:t>: 10 %</a:t>
            </a:r>
          </a:p>
        </p:txBody>
      </p:sp>
      <p:pic>
        <p:nvPicPr>
          <p:cNvPr id="19463" name="Picture 8">
            <a:extLst>
              <a:ext uri="{FF2B5EF4-FFF2-40B4-BE49-F238E27FC236}">
                <a16:creationId xmlns="" xmlns:a16="http://schemas.microsoft.com/office/drawing/2014/main" id="{637195B1-18FD-4294-836D-CF50BC08B6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4" t="30970" r="43242" b="19705"/>
          <a:stretch/>
        </p:blipFill>
        <p:spPr bwMode="auto">
          <a:xfrm>
            <a:off x="3515567" y="1057295"/>
            <a:ext cx="5302995" cy="498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9">
            <a:extLst>
              <a:ext uri="{FF2B5EF4-FFF2-40B4-BE49-F238E27FC236}">
                <a16:creationId xmlns="" xmlns:a16="http://schemas.microsoft.com/office/drawing/2014/main" id="{739D9789-3652-432F-901D-2EE69759D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871" t="24240" r="33591" b="7834"/>
          <a:stretch>
            <a:fillRect/>
          </a:stretch>
        </p:blipFill>
        <p:spPr bwMode="auto">
          <a:xfrm>
            <a:off x="0" y="5229225"/>
            <a:ext cx="13049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centrob">
            <a:extLst>
              <a:ext uri="{FF2B5EF4-FFF2-40B4-BE49-F238E27FC236}">
                <a16:creationId xmlns="" xmlns:a16="http://schemas.microsoft.com/office/drawing/2014/main" id="{88C80424-2018-4266-B2F3-E685FDB5FF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3125" y="5661025"/>
            <a:ext cx="650875" cy="1196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 xmlns:a16="http://schemas.microsoft.com/office/drawing/2014/main" id="{A159F26D-EFEA-4B7C-802C-2F66E5FE8BE2}"/>
              </a:ext>
            </a:extLst>
          </p:cNvPr>
          <p:cNvSpPr/>
          <p:nvPr/>
        </p:nvSpPr>
        <p:spPr>
          <a:xfrm>
            <a:off x="8224172" y="817067"/>
            <a:ext cx="657531" cy="5760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398</TotalTime>
  <Words>1020</Words>
  <Application>Microsoft Office PowerPoint</Application>
  <PresentationFormat>Presentazione su schermo (4:3)</PresentationFormat>
  <Paragraphs>103</Paragraphs>
  <Slides>16</Slides>
  <Notes>3</Notes>
  <HiddenSlides>0</HiddenSlides>
  <MMClips>1</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Struttura predefinita</vt:lpstr>
      <vt:lpstr>Presentazione standard di PowerPoint</vt:lpstr>
      <vt:lpstr>Presentazione standard di PowerPoint</vt:lpstr>
      <vt:lpstr>Presentazione standard di PowerPoint</vt:lpstr>
      <vt:lpstr>Presentazione standard di PowerPoint</vt:lpstr>
      <vt:lpstr>Complications of Obesity</vt:lpstr>
      <vt:lpstr>Presentazione standard di PowerPoint</vt:lpstr>
      <vt:lpstr>Presentazione standard di PowerPoint</vt:lpstr>
      <vt:lpstr>Presentazione standard di PowerPoint</vt:lpstr>
      <vt:lpstr>Mediterranean Diet</vt:lpstr>
      <vt:lpstr>Presentazione standard di PowerPoint</vt:lpstr>
      <vt:lpstr>Presentazione standard di PowerPoint</vt:lpstr>
      <vt:lpstr>Presentazione standard di PowerPoint</vt:lpstr>
      <vt:lpstr>Presentazione standard di PowerPoint</vt:lpstr>
      <vt:lpstr>Presentazione standard di PowerPoint</vt:lpstr>
      <vt:lpstr>Effects of environmental impact and nutrition labelling on food purchasing: An experimental online supermarket study  Christina Potter, Rachel Pechey, Brian Cook, Paul Bateman, Cristina Stewart, Kerstin Frie, Michael Clark, Carmen Piernas, Mike Rayner, Susan A. Jebb  University of Oxford, Oxford, UK </vt:lpstr>
      <vt:lpstr>Nutrinform Battery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Michele Carruba</cp:lastModifiedBy>
  <cp:revision>238</cp:revision>
  <cp:lastPrinted>2022-02-14T11:14:18Z</cp:lastPrinted>
  <dcterms:created xsi:type="dcterms:W3CDTF">2011-10-18T11:03:51Z</dcterms:created>
  <dcterms:modified xsi:type="dcterms:W3CDTF">2022-10-11T16:26:28Z</dcterms:modified>
</cp:coreProperties>
</file>