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4" r:id="rId7"/>
    <p:sldId id="265" r:id="rId8"/>
    <p:sldId id="261" r:id="rId9"/>
    <p:sldId id="266"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7E883-B24B-4DEF-BBEF-581C33773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DC1D45-769C-4987-9EC4-3350583B89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12DD64-06F4-4735-90B6-4CBA80F2F03F}"/>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5" name="Footer Placeholder 4">
            <a:extLst>
              <a:ext uri="{FF2B5EF4-FFF2-40B4-BE49-F238E27FC236}">
                <a16:creationId xmlns:a16="http://schemas.microsoft.com/office/drawing/2014/main" id="{8E633717-CFF2-4F89-AA57-D7898CB0BC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6CD613-884E-4819-B7F6-49374E03DE3F}"/>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149825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E205B-2296-4BB5-A5ED-DA1FBDE294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2D4CD7-0433-49B0-853D-7BBD11D63F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9130E1-7C60-4BD5-A963-69F4181A98C8}"/>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5" name="Footer Placeholder 4">
            <a:extLst>
              <a:ext uri="{FF2B5EF4-FFF2-40B4-BE49-F238E27FC236}">
                <a16:creationId xmlns:a16="http://schemas.microsoft.com/office/drawing/2014/main" id="{3985069C-67C0-4053-8A82-5D532F282C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19FCC-2C65-43D0-8215-1C0D8C70D35D}"/>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123057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F8ED6-983A-41AA-A5DD-61E66A96B7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A5E695-163E-43AE-B72F-B34B7D954E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81538-931A-4359-B612-7F0B9056F14C}"/>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5" name="Footer Placeholder 4">
            <a:extLst>
              <a:ext uri="{FF2B5EF4-FFF2-40B4-BE49-F238E27FC236}">
                <a16:creationId xmlns:a16="http://schemas.microsoft.com/office/drawing/2014/main" id="{E793FE96-8178-402D-B5ED-06B57D9B2B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A9AAA6-9850-41B0-9570-26F3BF6A5DBF}"/>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1865969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8E316-F3CA-49BF-8830-560D92F67C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C9F65A-C3D8-400E-8693-9E693B7103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A2C5F9-4165-4DCF-9AC6-DFAEAB087B44}"/>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5" name="Footer Placeholder 4">
            <a:extLst>
              <a:ext uri="{FF2B5EF4-FFF2-40B4-BE49-F238E27FC236}">
                <a16:creationId xmlns:a16="http://schemas.microsoft.com/office/drawing/2014/main" id="{388E94F2-9213-4EC7-AF0C-B9E44F2775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1ED075-705A-4FB1-B08A-6E0B9853C4B6}"/>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241726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B93A0-6CDD-47FF-8EF1-4EAB67CFFE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8B15E2-ED1F-435A-8D37-AAA2C716DA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A53B9A-C432-4276-97D5-670D5368B7CC}"/>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5" name="Footer Placeholder 4">
            <a:extLst>
              <a:ext uri="{FF2B5EF4-FFF2-40B4-BE49-F238E27FC236}">
                <a16:creationId xmlns:a16="http://schemas.microsoft.com/office/drawing/2014/main" id="{1B5F9177-3D11-4F9A-A7FA-E850F0352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9680F4-2750-4C9D-8D20-D452A92F2DF3}"/>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244485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DD386-EFFE-4D05-9AD8-ECAE0D3BC3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4DCCCA-1F7A-4BEF-B488-BD1ACC8B21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361CF8-6518-4179-B5BD-4DA9CF0991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E2593C-196D-406A-A4FD-12DB8DA80844}"/>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6" name="Footer Placeholder 5">
            <a:extLst>
              <a:ext uri="{FF2B5EF4-FFF2-40B4-BE49-F238E27FC236}">
                <a16:creationId xmlns:a16="http://schemas.microsoft.com/office/drawing/2014/main" id="{B69E9B91-0378-4D83-8F5B-1A737BD41C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9933DF-D569-4E2F-870E-D9E7601D350E}"/>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2789909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A1C6-0090-4E48-9E7A-BCA42C15F1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CBC01D-5506-4441-88AE-086419210B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FBEED3-E70A-4561-A074-E6CB3FB51B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F521D1-7590-4342-88B5-07E9F3DE57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37FEEC-2C46-4127-8646-2105AC13BE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3E9961-C136-4F01-973D-36B9B99FB0A5}"/>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8" name="Footer Placeholder 7">
            <a:extLst>
              <a:ext uri="{FF2B5EF4-FFF2-40B4-BE49-F238E27FC236}">
                <a16:creationId xmlns:a16="http://schemas.microsoft.com/office/drawing/2014/main" id="{738CC31A-DF5C-4D3C-823A-DA48FDB9D5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F24A28-D442-4848-A2C6-8BBE683BA5CB}"/>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261414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14D13-5287-437B-B553-C0D3F01183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EFDFDF-0A9D-44F9-9813-95CBDA8E2196}"/>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4" name="Footer Placeholder 3">
            <a:extLst>
              <a:ext uri="{FF2B5EF4-FFF2-40B4-BE49-F238E27FC236}">
                <a16:creationId xmlns:a16="http://schemas.microsoft.com/office/drawing/2014/main" id="{79168C53-F4B7-4F7E-BC3A-492C3F9538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07712A-CF10-4F1E-85C6-B79387AC433D}"/>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2768810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590C5D-A77B-48B1-A8DD-E693CFDC2827}"/>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3" name="Footer Placeholder 2">
            <a:extLst>
              <a:ext uri="{FF2B5EF4-FFF2-40B4-BE49-F238E27FC236}">
                <a16:creationId xmlns:a16="http://schemas.microsoft.com/office/drawing/2014/main" id="{1493130F-FF7A-43CF-902C-63538C2A7C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5233DF-3AD3-422E-9CB9-282E6686CEA5}"/>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4083339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9797E-06C7-487B-B663-AA6C684BC2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811A1C-2B41-4A57-BC5F-C94F6AA5FF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7E8ACF-7963-4DC5-85B3-DC0BFCB43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205CFF-4EED-4AA2-BE7D-19598B2A1816}"/>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6" name="Footer Placeholder 5">
            <a:extLst>
              <a:ext uri="{FF2B5EF4-FFF2-40B4-BE49-F238E27FC236}">
                <a16:creationId xmlns:a16="http://schemas.microsoft.com/office/drawing/2014/main" id="{69020927-F9A1-4B64-8219-C2D2669F3D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F57AF1-B0AB-4557-8CFD-ECEA14BDBAEB}"/>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353227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FC1E-EE3B-4C19-9C8A-4921D0DE9D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A87F267-F263-49C3-B848-433BCBD3D9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020906-13EC-4D68-A28C-2B8FA0FD22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5C9B9-0B3E-4B9D-940A-7376215CA3B7}"/>
              </a:ext>
            </a:extLst>
          </p:cNvPr>
          <p:cNvSpPr>
            <a:spLocks noGrp="1"/>
          </p:cNvSpPr>
          <p:nvPr>
            <p:ph type="dt" sz="half" idx="10"/>
          </p:nvPr>
        </p:nvSpPr>
        <p:spPr/>
        <p:txBody>
          <a:bodyPr/>
          <a:lstStyle/>
          <a:p>
            <a:fld id="{E6E45D38-2C13-4242-9D68-E5C8AC6121B4}" type="datetimeFigureOut">
              <a:rPr lang="en-US" smtClean="0"/>
              <a:t>10/10/2022</a:t>
            </a:fld>
            <a:endParaRPr lang="en-US"/>
          </a:p>
        </p:txBody>
      </p:sp>
      <p:sp>
        <p:nvSpPr>
          <p:cNvPr id="6" name="Footer Placeholder 5">
            <a:extLst>
              <a:ext uri="{FF2B5EF4-FFF2-40B4-BE49-F238E27FC236}">
                <a16:creationId xmlns:a16="http://schemas.microsoft.com/office/drawing/2014/main" id="{460875B3-17B1-4030-AD82-0953AEA0C6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DB9227-76CE-4B5A-B93F-E1AB27D8B759}"/>
              </a:ext>
            </a:extLst>
          </p:cNvPr>
          <p:cNvSpPr>
            <a:spLocks noGrp="1"/>
          </p:cNvSpPr>
          <p:nvPr>
            <p:ph type="sldNum" sz="quarter" idx="12"/>
          </p:nvPr>
        </p:nvSpPr>
        <p:spPr/>
        <p:txBody>
          <a:bodyPr/>
          <a:lstStyle/>
          <a:p>
            <a:fld id="{807DBE6C-C458-4705-B7A8-5B5BA94A3112}" type="slidenum">
              <a:rPr lang="en-US" smtClean="0"/>
              <a:t>‹#›</a:t>
            </a:fld>
            <a:endParaRPr lang="en-US"/>
          </a:p>
        </p:txBody>
      </p:sp>
    </p:spTree>
    <p:extLst>
      <p:ext uri="{BB962C8B-B14F-4D97-AF65-F5344CB8AC3E}">
        <p14:creationId xmlns:p14="http://schemas.microsoft.com/office/powerpoint/2010/main" val="148259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ECB47D-4066-474E-899B-E24F648C11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FC4B23-6316-4B7F-9446-B29A0F1FBF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AA3BF-9CDD-47AC-A461-44D7AE8B10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45D38-2C13-4242-9D68-E5C8AC6121B4}" type="datetimeFigureOut">
              <a:rPr lang="en-US" smtClean="0"/>
              <a:t>10/10/2022</a:t>
            </a:fld>
            <a:endParaRPr lang="en-US"/>
          </a:p>
        </p:txBody>
      </p:sp>
      <p:sp>
        <p:nvSpPr>
          <p:cNvPr id="5" name="Footer Placeholder 4">
            <a:extLst>
              <a:ext uri="{FF2B5EF4-FFF2-40B4-BE49-F238E27FC236}">
                <a16:creationId xmlns:a16="http://schemas.microsoft.com/office/drawing/2014/main" id="{F6417BC0-5B36-495B-8C77-439BFF1BFE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B79271-0902-4885-894B-50425971C9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7DBE6C-C458-4705-B7A8-5B5BA94A3112}" type="slidenum">
              <a:rPr lang="en-US" smtClean="0"/>
              <a:t>‹#›</a:t>
            </a:fld>
            <a:endParaRPr lang="en-US"/>
          </a:p>
        </p:txBody>
      </p:sp>
    </p:spTree>
    <p:extLst>
      <p:ext uri="{BB962C8B-B14F-4D97-AF65-F5344CB8AC3E}">
        <p14:creationId xmlns:p14="http://schemas.microsoft.com/office/powerpoint/2010/main" val="28899288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F882B-4884-49E4-AC45-457ABA9C2E33}"/>
              </a:ext>
            </a:extLst>
          </p:cNvPr>
          <p:cNvSpPr>
            <a:spLocks noGrp="1"/>
          </p:cNvSpPr>
          <p:nvPr>
            <p:ph type="ctrTitle"/>
          </p:nvPr>
        </p:nvSpPr>
        <p:spPr/>
        <p:txBody>
          <a:bodyPr>
            <a:normAutofit fontScale="90000"/>
          </a:bodyPr>
          <a:lstStyle/>
          <a:p>
            <a:r>
              <a:rPr lang="en-US" dirty="0"/>
              <a:t>Knowledge is Power: Promoting critical thinking or guiding consumers choice?</a:t>
            </a:r>
          </a:p>
        </p:txBody>
      </p:sp>
      <p:sp>
        <p:nvSpPr>
          <p:cNvPr id="3" name="Subtitle 2">
            <a:extLst>
              <a:ext uri="{FF2B5EF4-FFF2-40B4-BE49-F238E27FC236}">
                <a16:creationId xmlns:a16="http://schemas.microsoft.com/office/drawing/2014/main" id="{D43493B0-823E-4D99-A0C1-5ECCE7881C54}"/>
              </a:ext>
            </a:extLst>
          </p:cNvPr>
          <p:cNvSpPr>
            <a:spLocks noGrp="1"/>
          </p:cNvSpPr>
          <p:nvPr>
            <p:ph type="subTitle" idx="1"/>
          </p:nvPr>
        </p:nvSpPr>
        <p:spPr/>
        <p:txBody>
          <a:bodyPr/>
          <a:lstStyle/>
          <a:p>
            <a:r>
              <a:rPr lang="en-US" dirty="0"/>
              <a:t>Madalina </a:t>
            </a:r>
            <a:r>
              <a:rPr lang="en-US" dirty="0" err="1"/>
              <a:t>Balau</a:t>
            </a:r>
            <a:r>
              <a:rPr lang="en-US" dirty="0"/>
              <a:t>, Researcher, </a:t>
            </a:r>
            <a:r>
              <a:rPr lang="en-US" dirty="0" err="1"/>
              <a:t>Danubius</a:t>
            </a:r>
            <a:r>
              <a:rPr lang="en-US" dirty="0"/>
              <a:t> University of Galati</a:t>
            </a:r>
          </a:p>
          <a:p>
            <a:r>
              <a:rPr lang="en-US" dirty="0"/>
              <a:t>Pietro Paganini, President, Competere.eu</a:t>
            </a:r>
          </a:p>
        </p:txBody>
      </p:sp>
    </p:spTree>
    <p:extLst>
      <p:ext uri="{BB962C8B-B14F-4D97-AF65-F5344CB8AC3E}">
        <p14:creationId xmlns:p14="http://schemas.microsoft.com/office/powerpoint/2010/main" val="569472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19BD-55C2-4A43-8CFC-A585773AC66B}"/>
              </a:ext>
            </a:extLst>
          </p:cNvPr>
          <p:cNvSpPr>
            <a:spLocks noGrp="1"/>
          </p:cNvSpPr>
          <p:nvPr>
            <p:ph type="title"/>
          </p:nvPr>
        </p:nvSpPr>
        <p:spPr>
          <a:xfrm>
            <a:off x="838200" y="365125"/>
            <a:ext cx="8971625" cy="1579085"/>
          </a:xfrm>
        </p:spPr>
        <p:txBody>
          <a:bodyPr>
            <a:normAutofit fontScale="90000"/>
          </a:bodyPr>
          <a:lstStyle/>
          <a:p>
            <a:r>
              <a:rPr lang="en-US" dirty="0"/>
              <a:t>The dilemma between easy and well-informed choice in the food shopping context</a:t>
            </a:r>
          </a:p>
        </p:txBody>
      </p:sp>
      <p:sp>
        <p:nvSpPr>
          <p:cNvPr id="3" name="Content Placeholder 2">
            <a:extLst>
              <a:ext uri="{FF2B5EF4-FFF2-40B4-BE49-F238E27FC236}">
                <a16:creationId xmlns:a16="http://schemas.microsoft.com/office/drawing/2014/main" id="{6B5F2871-C01C-4531-9AF2-2612A9788725}"/>
              </a:ext>
            </a:extLst>
          </p:cNvPr>
          <p:cNvSpPr>
            <a:spLocks noGrp="1"/>
          </p:cNvSpPr>
          <p:nvPr>
            <p:ph idx="1"/>
          </p:nvPr>
        </p:nvSpPr>
        <p:spPr>
          <a:xfrm>
            <a:off x="838200" y="2455939"/>
            <a:ext cx="9211322" cy="4051393"/>
          </a:xfrm>
        </p:spPr>
        <p:txBody>
          <a:bodyPr>
            <a:normAutofit fontScale="92500" lnSpcReduction="20000"/>
          </a:bodyPr>
          <a:lstStyle/>
          <a:p>
            <a:r>
              <a:rPr lang="en-US" dirty="0"/>
              <a:t>Currently the shopping context only stimulates easy choices and labels can continue to promote this idea</a:t>
            </a:r>
          </a:p>
          <a:p>
            <a:r>
              <a:rPr lang="en-US" dirty="0"/>
              <a:t>The high pace of changes in consumers life also promotes  easy choices</a:t>
            </a:r>
          </a:p>
          <a:p>
            <a:r>
              <a:rPr lang="en-US" dirty="0"/>
              <a:t>The high rate of noncommunicable diseases truly makes consumers reconsider their easy food choices</a:t>
            </a:r>
          </a:p>
          <a:p>
            <a:endParaRPr lang="en-US" dirty="0"/>
          </a:p>
          <a:p>
            <a:r>
              <a:rPr lang="en-US" dirty="0"/>
              <a:t>Consumers should be enabled the break down the micro-decisions that have led to the easy choice, reconsider input information and make a new informed choice when needed.</a:t>
            </a:r>
          </a:p>
          <a:p>
            <a:pPr marL="0" indent="0">
              <a:buNone/>
            </a:pPr>
            <a:r>
              <a:rPr lang="en-US" dirty="0"/>
              <a:t>	</a:t>
            </a:r>
          </a:p>
          <a:p>
            <a:pPr marL="0" indent="0">
              <a:buNone/>
            </a:pPr>
            <a:endParaRPr lang="en-US" dirty="0"/>
          </a:p>
        </p:txBody>
      </p:sp>
      <p:pic>
        <p:nvPicPr>
          <p:cNvPr id="5" name="Picture 4">
            <a:extLst>
              <a:ext uri="{FF2B5EF4-FFF2-40B4-BE49-F238E27FC236}">
                <a16:creationId xmlns:a16="http://schemas.microsoft.com/office/drawing/2014/main" id="{B40242C0-3C2B-43B8-9E1E-48DCFF11C3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2" y="0"/>
            <a:ext cx="2035946" cy="2174518"/>
          </a:xfrm>
          <a:prstGeom prst="rect">
            <a:avLst/>
          </a:prstGeom>
        </p:spPr>
      </p:pic>
    </p:spTree>
    <p:extLst>
      <p:ext uri="{BB962C8B-B14F-4D97-AF65-F5344CB8AC3E}">
        <p14:creationId xmlns:p14="http://schemas.microsoft.com/office/powerpoint/2010/main" val="234280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19BD-55C2-4A43-8CFC-A585773AC66B}"/>
              </a:ext>
            </a:extLst>
          </p:cNvPr>
          <p:cNvSpPr>
            <a:spLocks noGrp="1"/>
          </p:cNvSpPr>
          <p:nvPr>
            <p:ph type="title"/>
          </p:nvPr>
        </p:nvSpPr>
        <p:spPr/>
        <p:txBody>
          <a:bodyPr/>
          <a:lstStyle/>
          <a:p>
            <a:r>
              <a:rPr lang="en-US" dirty="0"/>
              <a:t>Should Front-of-Pack labels stimulate easy or well-informed decision making in consumers?</a:t>
            </a:r>
          </a:p>
        </p:txBody>
      </p:sp>
      <p:sp>
        <p:nvSpPr>
          <p:cNvPr id="3" name="Content Placeholder 2">
            <a:extLst>
              <a:ext uri="{FF2B5EF4-FFF2-40B4-BE49-F238E27FC236}">
                <a16:creationId xmlns:a16="http://schemas.microsoft.com/office/drawing/2014/main" id="{6B5F2871-C01C-4531-9AF2-2612A9788725}"/>
              </a:ext>
            </a:extLst>
          </p:cNvPr>
          <p:cNvSpPr>
            <a:spLocks noGrp="1"/>
          </p:cNvSpPr>
          <p:nvPr>
            <p:ph idx="1"/>
          </p:nvPr>
        </p:nvSpPr>
        <p:spPr>
          <a:xfrm>
            <a:off x="838200" y="1825624"/>
            <a:ext cx="7968449" cy="4415377"/>
          </a:xfrm>
        </p:spPr>
        <p:txBody>
          <a:bodyPr/>
          <a:lstStyle/>
          <a:p>
            <a:r>
              <a:rPr lang="en-US" dirty="0"/>
              <a:t>The well-informed choice</a:t>
            </a:r>
          </a:p>
          <a:p>
            <a:r>
              <a:rPr lang="en-US" dirty="0"/>
              <a:t>The easy choice</a:t>
            </a:r>
          </a:p>
          <a:p>
            <a:r>
              <a:rPr lang="en-US" dirty="0"/>
              <a:t>The role of context in stimulating the choice</a:t>
            </a:r>
          </a:p>
          <a:p>
            <a:r>
              <a:rPr lang="en-US" dirty="0"/>
              <a:t>The link between the well-informed and easy choice</a:t>
            </a:r>
          </a:p>
          <a:p>
            <a:r>
              <a:rPr lang="en-US" dirty="0"/>
              <a:t>Discussing the dilemma between easy and well-informed choice in the food shopping context</a:t>
            </a:r>
          </a:p>
          <a:p>
            <a:endParaRPr lang="en-US" dirty="0"/>
          </a:p>
        </p:txBody>
      </p:sp>
      <p:pic>
        <p:nvPicPr>
          <p:cNvPr id="5" name="Picture 4">
            <a:extLst>
              <a:ext uri="{FF2B5EF4-FFF2-40B4-BE49-F238E27FC236}">
                <a16:creationId xmlns:a16="http://schemas.microsoft.com/office/drawing/2014/main" id="{B40242C0-3C2B-43B8-9E1E-48DCFF11C3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27696" y="3429000"/>
            <a:ext cx="3131139" cy="3344253"/>
          </a:xfrm>
          <a:prstGeom prst="rect">
            <a:avLst/>
          </a:prstGeom>
        </p:spPr>
      </p:pic>
    </p:spTree>
    <p:extLst>
      <p:ext uri="{BB962C8B-B14F-4D97-AF65-F5344CB8AC3E}">
        <p14:creationId xmlns:p14="http://schemas.microsoft.com/office/powerpoint/2010/main" val="3557788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19BD-55C2-4A43-8CFC-A585773AC66B}"/>
              </a:ext>
            </a:extLst>
          </p:cNvPr>
          <p:cNvSpPr>
            <a:spLocks noGrp="1"/>
          </p:cNvSpPr>
          <p:nvPr>
            <p:ph type="title"/>
          </p:nvPr>
        </p:nvSpPr>
        <p:spPr/>
        <p:txBody>
          <a:bodyPr/>
          <a:lstStyle/>
          <a:p>
            <a:r>
              <a:rPr lang="en-US" dirty="0"/>
              <a:t>The well-informed consumer choice</a:t>
            </a:r>
          </a:p>
        </p:txBody>
      </p:sp>
      <p:sp>
        <p:nvSpPr>
          <p:cNvPr id="3" name="Content Placeholder 2">
            <a:extLst>
              <a:ext uri="{FF2B5EF4-FFF2-40B4-BE49-F238E27FC236}">
                <a16:creationId xmlns:a16="http://schemas.microsoft.com/office/drawing/2014/main" id="{6B5F2871-C01C-4531-9AF2-2612A9788725}"/>
              </a:ext>
            </a:extLst>
          </p:cNvPr>
          <p:cNvSpPr>
            <a:spLocks noGrp="1"/>
          </p:cNvSpPr>
          <p:nvPr>
            <p:ph idx="1"/>
          </p:nvPr>
        </p:nvSpPr>
        <p:spPr>
          <a:xfrm>
            <a:off x="617839" y="1640269"/>
            <a:ext cx="9431684" cy="1275926"/>
          </a:xfrm>
        </p:spPr>
        <p:txBody>
          <a:bodyPr>
            <a:normAutofit lnSpcReduction="10000"/>
          </a:bodyPr>
          <a:lstStyle/>
          <a:p>
            <a:pPr algn="just"/>
            <a:r>
              <a:rPr lang="en-US" sz="2400" dirty="0"/>
              <a:t>Consumers make </a:t>
            </a:r>
            <a:r>
              <a:rPr lang="en-US" sz="2400" b="1" dirty="0"/>
              <a:t>a well-informed choice </a:t>
            </a:r>
            <a:r>
              <a:rPr lang="en-US" sz="2400" dirty="0"/>
              <a:t>when they compare all the costs and benefits for each relevant alternative solution for their consumer problem and choose the one that maximizes their utility (have the maximum of benefits for the minimum of costs).</a:t>
            </a:r>
          </a:p>
        </p:txBody>
      </p:sp>
      <p:pic>
        <p:nvPicPr>
          <p:cNvPr id="5" name="Picture 4">
            <a:extLst>
              <a:ext uri="{FF2B5EF4-FFF2-40B4-BE49-F238E27FC236}">
                <a16:creationId xmlns:a16="http://schemas.microsoft.com/office/drawing/2014/main" id="{B40242C0-3C2B-43B8-9E1E-48DCFF11C3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2" y="0"/>
            <a:ext cx="2035946" cy="2174518"/>
          </a:xfrm>
          <a:prstGeom prst="rect">
            <a:avLst/>
          </a:prstGeom>
        </p:spPr>
      </p:pic>
      <p:graphicFrame>
        <p:nvGraphicFramePr>
          <p:cNvPr id="4" name="Table 5">
            <a:extLst>
              <a:ext uri="{FF2B5EF4-FFF2-40B4-BE49-F238E27FC236}">
                <a16:creationId xmlns:a16="http://schemas.microsoft.com/office/drawing/2014/main" id="{657065CE-5D83-4169-9EFB-9454A78D86C2}"/>
              </a:ext>
            </a:extLst>
          </p:cNvPr>
          <p:cNvGraphicFramePr>
            <a:graphicFrameLocks noGrp="1"/>
          </p:cNvGraphicFramePr>
          <p:nvPr>
            <p:extLst>
              <p:ext uri="{D42A27DB-BD31-4B8C-83A1-F6EECF244321}">
                <p14:modId xmlns:p14="http://schemas.microsoft.com/office/powerpoint/2010/main" val="3788859660"/>
              </p:ext>
            </p:extLst>
          </p:nvPr>
        </p:nvGraphicFramePr>
        <p:xfrm>
          <a:off x="840258" y="2994738"/>
          <a:ext cx="9811266" cy="3518236"/>
        </p:xfrm>
        <a:graphic>
          <a:graphicData uri="http://schemas.openxmlformats.org/drawingml/2006/table">
            <a:tbl>
              <a:tblPr firstRow="1" bandRow="1">
                <a:tableStyleId>{5C22544A-7EE6-4342-B048-85BDC9FD1C3A}</a:tableStyleId>
              </a:tblPr>
              <a:tblGrid>
                <a:gridCol w="4905633">
                  <a:extLst>
                    <a:ext uri="{9D8B030D-6E8A-4147-A177-3AD203B41FA5}">
                      <a16:colId xmlns:a16="http://schemas.microsoft.com/office/drawing/2014/main" val="2764126433"/>
                    </a:ext>
                  </a:extLst>
                </a:gridCol>
                <a:gridCol w="4905633">
                  <a:extLst>
                    <a:ext uri="{9D8B030D-6E8A-4147-A177-3AD203B41FA5}">
                      <a16:colId xmlns:a16="http://schemas.microsoft.com/office/drawing/2014/main" val="1142930241"/>
                    </a:ext>
                  </a:extLst>
                </a:gridCol>
              </a:tblGrid>
              <a:tr h="683596">
                <a:tc>
                  <a:txBody>
                    <a:bodyPr/>
                    <a:lstStyle/>
                    <a:p>
                      <a:r>
                        <a:rPr lang="en-US" sz="1800" dirty="0"/>
                        <a:t>Advantages</a:t>
                      </a:r>
                    </a:p>
                  </a:txBody>
                  <a:tcPr/>
                </a:tc>
                <a:tc>
                  <a:txBody>
                    <a:bodyPr/>
                    <a:lstStyle/>
                    <a:p>
                      <a:r>
                        <a:rPr lang="en-US" sz="1800" dirty="0"/>
                        <a:t>Disadvantages</a:t>
                      </a:r>
                    </a:p>
                  </a:txBody>
                  <a:tcPr/>
                </a:tc>
                <a:extLst>
                  <a:ext uri="{0D108BD9-81ED-4DB2-BD59-A6C34878D82A}">
                    <a16:rowId xmlns:a16="http://schemas.microsoft.com/office/drawing/2014/main" val="4227958017"/>
                  </a:ext>
                </a:extLst>
              </a:tr>
              <a:tr h="683596">
                <a:tc>
                  <a:txBody>
                    <a:bodyPr/>
                    <a:lstStyle/>
                    <a:p>
                      <a:pPr marL="285750" indent="-285750">
                        <a:buFont typeface="Arial" panose="020B0604020202020204" pitchFamily="34" charset="0"/>
                        <a:buChar char="•"/>
                      </a:pPr>
                      <a:r>
                        <a:rPr lang="en-US" sz="1800" dirty="0"/>
                        <a:t>It ensures</a:t>
                      </a:r>
                      <a:r>
                        <a:rPr lang="en-US" sz="1800" baseline="0" dirty="0"/>
                        <a:t> a ‘rational’ choice that satisfies the consumer.</a:t>
                      </a:r>
                    </a:p>
                    <a:p>
                      <a:pPr marL="285750" indent="-285750">
                        <a:buFont typeface="Arial" panose="020B0604020202020204" pitchFamily="34" charset="0"/>
                        <a:buChar char="•"/>
                      </a:pPr>
                      <a:r>
                        <a:rPr lang="en-US" sz="1800" baseline="0" dirty="0"/>
                        <a:t>The consumer is aware fully aware of why one solution was chosen over the other.</a:t>
                      </a:r>
                    </a:p>
                    <a:p>
                      <a:pPr marL="285750" indent="-285750">
                        <a:buFont typeface="Arial" panose="020B0604020202020204" pitchFamily="34" charset="0"/>
                        <a:buChar char="•"/>
                      </a:pPr>
                      <a:r>
                        <a:rPr lang="en-US" sz="1800" dirty="0"/>
                        <a:t>It is</a:t>
                      </a:r>
                      <a:r>
                        <a:rPr lang="en-US" sz="1800" baseline="0" dirty="0"/>
                        <a:t> a beautiful ideal implying that the consumer has full control over his/her choices.</a:t>
                      </a:r>
                      <a:endParaRPr lang="en-US" sz="1800" dirty="0"/>
                    </a:p>
                  </a:txBody>
                  <a:tcPr/>
                </a:tc>
                <a:tc>
                  <a:txBody>
                    <a:bodyPr/>
                    <a:lstStyle/>
                    <a:p>
                      <a:pPr marL="285750" indent="-285750">
                        <a:buFont typeface="Arial" panose="020B0604020202020204" pitchFamily="34" charset="0"/>
                        <a:buChar char="•"/>
                      </a:pPr>
                      <a:r>
                        <a:rPr lang="en-US" sz="1800" dirty="0"/>
                        <a:t>Consumers do not have access to perfect information about themselves or the alternatives.</a:t>
                      </a:r>
                    </a:p>
                    <a:p>
                      <a:pPr marL="285750" indent="-285750">
                        <a:buFont typeface="Arial" panose="020B0604020202020204" pitchFamily="34" charset="0"/>
                        <a:buChar char="•"/>
                      </a:pPr>
                      <a:r>
                        <a:rPr lang="en-US" sz="1800" baseline="0" dirty="0"/>
                        <a:t>Usually it takes place only for expensive products with important long-term consequences</a:t>
                      </a:r>
                    </a:p>
                    <a:p>
                      <a:pPr marL="285750" indent="-285750">
                        <a:buFont typeface="Arial" panose="020B0604020202020204" pitchFamily="34" charset="0"/>
                        <a:buChar char="•"/>
                      </a:pPr>
                      <a:r>
                        <a:rPr lang="en-US" sz="1800" baseline="0" dirty="0"/>
                        <a:t>Is time consuming and necessitates important cognitive efforts incompatible with the convenience approach of modern commerce</a:t>
                      </a:r>
                    </a:p>
                    <a:p>
                      <a:pPr marL="285750" indent="-285750">
                        <a:buFont typeface="Arial" panose="020B0604020202020204" pitchFamily="34" charset="0"/>
                        <a:buChar char="•"/>
                      </a:pPr>
                      <a:endParaRPr lang="en-US" sz="1800" dirty="0"/>
                    </a:p>
                  </a:txBody>
                  <a:tcPr/>
                </a:tc>
                <a:extLst>
                  <a:ext uri="{0D108BD9-81ED-4DB2-BD59-A6C34878D82A}">
                    <a16:rowId xmlns:a16="http://schemas.microsoft.com/office/drawing/2014/main" val="3453600902"/>
                  </a:ext>
                </a:extLst>
              </a:tr>
            </a:tbl>
          </a:graphicData>
        </a:graphic>
      </p:graphicFrame>
    </p:spTree>
    <p:extLst>
      <p:ext uri="{BB962C8B-B14F-4D97-AF65-F5344CB8AC3E}">
        <p14:creationId xmlns:p14="http://schemas.microsoft.com/office/powerpoint/2010/main" val="233368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19BD-55C2-4A43-8CFC-A585773AC66B}"/>
              </a:ext>
            </a:extLst>
          </p:cNvPr>
          <p:cNvSpPr>
            <a:spLocks noGrp="1"/>
          </p:cNvSpPr>
          <p:nvPr>
            <p:ph type="title"/>
          </p:nvPr>
        </p:nvSpPr>
        <p:spPr/>
        <p:txBody>
          <a:bodyPr/>
          <a:lstStyle/>
          <a:p>
            <a:r>
              <a:rPr lang="en-US" dirty="0"/>
              <a:t>The easy consumer choice</a:t>
            </a:r>
          </a:p>
        </p:txBody>
      </p:sp>
      <p:sp>
        <p:nvSpPr>
          <p:cNvPr id="3" name="Content Placeholder 2">
            <a:extLst>
              <a:ext uri="{FF2B5EF4-FFF2-40B4-BE49-F238E27FC236}">
                <a16:creationId xmlns:a16="http://schemas.microsoft.com/office/drawing/2014/main" id="{6B5F2871-C01C-4531-9AF2-2612A9788725}"/>
              </a:ext>
            </a:extLst>
          </p:cNvPr>
          <p:cNvSpPr>
            <a:spLocks noGrp="1"/>
          </p:cNvSpPr>
          <p:nvPr>
            <p:ph idx="1"/>
          </p:nvPr>
        </p:nvSpPr>
        <p:spPr>
          <a:xfrm>
            <a:off x="741405" y="1825624"/>
            <a:ext cx="9308117" cy="1127641"/>
          </a:xfrm>
        </p:spPr>
        <p:txBody>
          <a:bodyPr>
            <a:normAutofit/>
          </a:bodyPr>
          <a:lstStyle/>
          <a:p>
            <a:r>
              <a:rPr lang="en-US" sz="2400" dirty="0"/>
              <a:t>Consumers adopt </a:t>
            </a:r>
            <a:r>
              <a:rPr lang="en-US" sz="2400" b="1" dirty="0"/>
              <a:t>easy choices (fast)</a:t>
            </a:r>
            <a:r>
              <a:rPr lang="en-US" sz="2400" dirty="0"/>
              <a:t> when a previous learning process has been taken place or when choice consequences seem unimportant for the individual. Easy choice is satisfactory in a stable context.</a:t>
            </a:r>
          </a:p>
        </p:txBody>
      </p:sp>
      <p:pic>
        <p:nvPicPr>
          <p:cNvPr id="5" name="Picture 4">
            <a:extLst>
              <a:ext uri="{FF2B5EF4-FFF2-40B4-BE49-F238E27FC236}">
                <a16:creationId xmlns:a16="http://schemas.microsoft.com/office/drawing/2014/main" id="{B40242C0-3C2B-43B8-9E1E-48DCFF11C3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2" y="0"/>
            <a:ext cx="2035946" cy="2174518"/>
          </a:xfrm>
          <a:prstGeom prst="rect">
            <a:avLst/>
          </a:prstGeom>
        </p:spPr>
      </p:pic>
      <p:graphicFrame>
        <p:nvGraphicFramePr>
          <p:cNvPr id="4" name="Table 5">
            <a:extLst>
              <a:ext uri="{FF2B5EF4-FFF2-40B4-BE49-F238E27FC236}">
                <a16:creationId xmlns:a16="http://schemas.microsoft.com/office/drawing/2014/main" id="{657065CE-5D83-4169-9EFB-9454A78D86C2}"/>
              </a:ext>
            </a:extLst>
          </p:cNvPr>
          <p:cNvGraphicFramePr>
            <a:graphicFrameLocks noGrp="1"/>
          </p:cNvGraphicFramePr>
          <p:nvPr>
            <p:extLst>
              <p:ext uri="{D42A27DB-BD31-4B8C-83A1-F6EECF244321}">
                <p14:modId xmlns:p14="http://schemas.microsoft.com/office/powerpoint/2010/main" val="2098103595"/>
              </p:ext>
            </p:extLst>
          </p:nvPr>
        </p:nvGraphicFramePr>
        <p:xfrm>
          <a:off x="964440" y="3056529"/>
          <a:ext cx="9159224" cy="2382520"/>
        </p:xfrm>
        <a:graphic>
          <a:graphicData uri="http://schemas.openxmlformats.org/drawingml/2006/table">
            <a:tbl>
              <a:tblPr firstRow="1" bandRow="1">
                <a:tableStyleId>{5C22544A-7EE6-4342-B048-85BDC9FD1C3A}</a:tableStyleId>
              </a:tblPr>
              <a:tblGrid>
                <a:gridCol w="4579612">
                  <a:extLst>
                    <a:ext uri="{9D8B030D-6E8A-4147-A177-3AD203B41FA5}">
                      <a16:colId xmlns:a16="http://schemas.microsoft.com/office/drawing/2014/main" val="2764126433"/>
                    </a:ext>
                  </a:extLst>
                </a:gridCol>
                <a:gridCol w="4579612">
                  <a:extLst>
                    <a:ext uri="{9D8B030D-6E8A-4147-A177-3AD203B41FA5}">
                      <a16:colId xmlns:a16="http://schemas.microsoft.com/office/drawing/2014/main" val="1142930241"/>
                    </a:ext>
                  </a:extLst>
                </a:gridCol>
              </a:tblGrid>
              <a:tr h="370840">
                <a:tc>
                  <a:txBody>
                    <a:bodyPr/>
                    <a:lstStyle/>
                    <a:p>
                      <a:r>
                        <a:rPr lang="en-US" dirty="0"/>
                        <a:t>Advantages</a:t>
                      </a:r>
                    </a:p>
                  </a:txBody>
                  <a:tcPr/>
                </a:tc>
                <a:tc>
                  <a:txBody>
                    <a:bodyPr/>
                    <a:lstStyle/>
                    <a:p>
                      <a:r>
                        <a:rPr lang="en-US" dirty="0"/>
                        <a:t>Disadvantages</a:t>
                      </a:r>
                    </a:p>
                  </a:txBody>
                  <a:tcPr/>
                </a:tc>
                <a:extLst>
                  <a:ext uri="{0D108BD9-81ED-4DB2-BD59-A6C34878D82A}">
                    <a16:rowId xmlns:a16="http://schemas.microsoft.com/office/drawing/2014/main" val="4227958017"/>
                  </a:ext>
                </a:extLst>
              </a:tr>
              <a:tr h="370840">
                <a:tc>
                  <a:txBody>
                    <a:bodyPr/>
                    <a:lstStyle/>
                    <a:p>
                      <a:pPr marL="285750" indent="-285750">
                        <a:buFont typeface="Arial" panose="020B0604020202020204" pitchFamily="34" charset="0"/>
                        <a:buChar char="•"/>
                      </a:pPr>
                      <a:r>
                        <a:rPr lang="en-US" dirty="0"/>
                        <a:t>It takes little</a:t>
                      </a:r>
                      <a:r>
                        <a:rPr lang="en-US" baseline="0" dirty="0"/>
                        <a:t> time</a:t>
                      </a:r>
                    </a:p>
                    <a:p>
                      <a:pPr marL="285750" indent="-285750">
                        <a:buFont typeface="Arial" panose="020B0604020202020204" pitchFamily="34" charset="0"/>
                        <a:buChar char="•"/>
                      </a:pPr>
                      <a:r>
                        <a:rPr lang="en-US" baseline="0" dirty="0"/>
                        <a:t>Little cognitive effort is required, freeing up cognitive capacity for other individual problems</a:t>
                      </a:r>
                    </a:p>
                    <a:p>
                      <a:pPr marL="285750" indent="-285750">
                        <a:buFont typeface="Arial" panose="020B0604020202020204" pitchFamily="34" charset="0"/>
                        <a:buChar char="•"/>
                      </a:pPr>
                      <a:r>
                        <a:rPr lang="en-US" baseline="0" dirty="0"/>
                        <a:t>Produces satisfactory choices in the short run</a:t>
                      </a:r>
                    </a:p>
                    <a:p>
                      <a:pPr marL="285750" indent="-285750">
                        <a:buFont typeface="Arial" panose="020B0604020202020204" pitchFamily="34" charset="0"/>
                        <a:buChar char="•"/>
                      </a:pPr>
                      <a:r>
                        <a:rPr lang="en-US" dirty="0"/>
                        <a:t>Can be easily</a:t>
                      </a:r>
                      <a:r>
                        <a:rPr lang="en-US" baseline="0" dirty="0"/>
                        <a:t> imitated</a:t>
                      </a:r>
                      <a:endParaRPr lang="en-US" dirty="0"/>
                    </a:p>
                  </a:txBody>
                  <a:tcPr/>
                </a:tc>
                <a:tc>
                  <a:txBody>
                    <a:bodyPr/>
                    <a:lstStyle/>
                    <a:p>
                      <a:pPr marL="285750" indent="-285750">
                        <a:buFont typeface="Arial" panose="020B0604020202020204" pitchFamily="34" charset="0"/>
                        <a:buChar char="•"/>
                      </a:pPr>
                      <a:r>
                        <a:rPr lang="en-US" dirty="0"/>
                        <a:t>As</a:t>
                      </a:r>
                      <a:r>
                        <a:rPr lang="en-US" baseline="0" dirty="0"/>
                        <a:t> soon as the context changes, easy choices become less satisfactory</a:t>
                      </a:r>
                    </a:p>
                    <a:p>
                      <a:pPr marL="285750" indent="-285750">
                        <a:buFont typeface="Arial" panose="020B0604020202020204" pitchFamily="34" charset="0"/>
                        <a:buChar char="•"/>
                      </a:pPr>
                      <a:r>
                        <a:rPr lang="en-US" baseline="0" dirty="0"/>
                        <a:t>Easy choices based on habits are hard to change and unlearn</a:t>
                      </a:r>
                    </a:p>
                    <a:p>
                      <a:pPr marL="285750" indent="-285750">
                        <a:buFont typeface="Arial" panose="020B0604020202020204" pitchFamily="34" charset="0"/>
                        <a:buChar char="•"/>
                      </a:pPr>
                      <a:r>
                        <a:rPr lang="en-US" baseline="0" dirty="0"/>
                        <a:t>The initial reasons that have led to the easy choice may become opaque to the consumer.</a:t>
                      </a:r>
                      <a:endParaRPr lang="en-US" dirty="0"/>
                    </a:p>
                  </a:txBody>
                  <a:tcPr/>
                </a:tc>
                <a:extLst>
                  <a:ext uri="{0D108BD9-81ED-4DB2-BD59-A6C34878D82A}">
                    <a16:rowId xmlns:a16="http://schemas.microsoft.com/office/drawing/2014/main" val="3453600902"/>
                  </a:ext>
                </a:extLst>
              </a:tr>
            </a:tbl>
          </a:graphicData>
        </a:graphic>
      </p:graphicFrame>
    </p:spTree>
    <p:extLst>
      <p:ext uri="{BB962C8B-B14F-4D97-AF65-F5344CB8AC3E}">
        <p14:creationId xmlns:p14="http://schemas.microsoft.com/office/powerpoint/2010/main" val="3296244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19BD-55C2-4A43-8CFC-A585773AC66B}"/>
              </a:ext>
            </a:extLst>
          </p:cNvPr>
          <p:cNvSpPr>
            <a:spLocks noGrp="1"/>
          </p:cNvSpPr>
          <p:nvPr>
            <p:ph type="title"/>
          </p:nvPr>
        </p:nvSpPr>
        <p:spPr>
          <a:xfrm>
            <a:off x="838200" y="365125"/>
            <a:ext cx="8971625" cy="1325563"/>
          </a:xfrm>
        </p:spPr>
        <p:txBody>
          <a:bodyPr/>
          <a:lstStyle/>
          <a:p>
            <a:r>
              <a:rPr lang="en-US" dirty="0"/>
              <a:t>The role context plays on consumer choice</a:t>
            </a:r>
          </a:p>
        </p:txBody>
      </p:sp>
      <p:sp>
        <p:nvSpPr>
          <p:cNvPr id="3" name="Content Placeholder 2">
            <a:extLst>
              <a:ext uri="{FF2B5EF4-FFF2-40B4-BE49-F238E27FC236}">
                <a16:creationId xmlns:a16="http://schemas.microsoft.com/office/drawing/2014/main" id="{6B5F2871-C01C-4531-9AF2-2612A9788725}"/>
              </a:ext>
            </a:extLst>
          </p:cNvPr>
          <p:cNvSpPr>
            <a:spLocks noGrp="1"/>
          </p:cNvSpPr>
          <p:nvPr>
            <p:ph idx="1"/>
          </p:nvPr>
        </p:nvSpPr>
        <p:spPr>
          <a:xfrm>
            <a:off x="838200" y="2583402"/>
            <a:ext cx="9211322" cy="3293615"/>
          </a:xfrm>
        </p:spPr>
        <p:txBody>
          <a:bodyPr>
            <a:normAutofit/>
          </a:bodyPr>
          <a:lstStyle/>
          <a:p>
            <a:pPr marL="0" indent="0">
              <a:buNone/>
            </a:pPr>
            <a:r>
              <a:rPr lang="en-US" dirty="0"/>
              <a:t>The context of consumer choices has two main dimensions:</a:t>
            </a:r>
          </a:p>
          <a:p>
            <a:r>
              <a:rPr lang="en-US" dirty="0"/>
              <a:t>The subjective context of the individual consumer.</a:t>
            </a:r>
          </a:p>
          <a:p>
            <a:r>
              <a:rPr lang="en-US" dirty="0"/>
              <a:t>The objective context of choice, i.e. the structure in which the choice takes place.</a:t>
            </a:r>
          </a:p>
          <a:p>
            <a:pPr marL="0" indent="0">
              <a:buNone/>
            </a:pPr>
            <a:endParaRPr lang="en-US" dirty="0"/>
          </a:p>
        </p:txBody>
      </p:sp>
      <p:pic>
        <p:nvPicPr>
          <p:cNvPr id="5" name="Picture 4">
            <a:extLst>
              <a:ext uri="{FF2B5EF4-FFF2-40B4-BE49-F238E27FC236}">
                <a16:creationId xmlns:a16="http://schemas.microsoft.com/office/drawing/2014/main" id="{B40242C0-3C2B-43B8-9E1E-48DCFF11C3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2" y="0"/>
            <a:ext cx="2035946" cy="2174518"/>
          </a:xfrm>
          <a:prstGeom prst="rect">
            <a:avLst/>
          </a:prstGeom>
        </p:spPr>
      </p:pic>
    </p:spTree>
    <p:extLst>
      <p:ext uri="{BB962C8B-B14F-4D97-AF65-F5344CB8AC3E}">
        <p14:creationId xmlns:p14="http://schemas.microsoft.com/office/powerpoint/2010/main" val="125796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19BD-55C2-4A43-8CFC-A585773AC66B}"/>
              </a:ext>
            </a:extLst>
          </p:cNvPr>
          <p:cNvSpPr>
            <a:spLocks noGrp="1"/>
          </p:cNvSpPr>
          <p:nvPr>
            <p:ph type="title"/>
          </p:nvPr>
        </p:nvSpPr>
        <p:spPr>
          <a:xfrm>
            <a:off x="838200" y="365125"/>
            <a:ext cx="8971625" cy="1325563"/>
          </a:xfrm>
        </p:spPr>
        <p:txBody>
          <a:bodyPr/>
          <a:lstStyle/>
          <a:p>
            <a:r>
              <a:rPr lang="en-US" dirty="0"/>
              <a:t>The role context plays on consumer choice</a:t>
            </a:r>
          </a:p>
        </p:txBody>
      </p:sp>
      <p:sp>
        <p:nvSpPr>
          <p:cNvPr id="3" name="Content Placeholder 2">
            <a:extLst>
              <a:ext uri="{FF2B5EF4-FFF2-40B4-BE49-F238E27FC236}">
                <a16:creationId xmlns:a16="http://schemas.microsoft.com/office/drawing/2014/main" id="{6B5F2871-C01C-4531-9AF2-2612A9788725}"/>
              </a:ext>
            </a:extLst>
          </p:cNvPr>
          <p:cNvSpPr>
            <a:spLocks noGrp="1"/>
          </p:cNvSpPr>
          <p:nvPr>
            <p:ph idx="1"/>
          </p:nvPr>
        </p:nvSpPr>
        <p:spPr>
          <a:xfrm>
            <a:off x="838200" y="1825624"/>
            <a:ext cx="9211322" cy="4051393"/>
          </a:xfrm>
        </p:spPr>
        <p:txBody>
          <a:bodyPr>
            <a:normAutofit/>
          </a:bodyPr>
          <a:lstStyle/>
          <a:p>
            <a:r>
              <a:rPr lang="en-US" dirty="0"/>
              <a:t>The subjective context of the individual consumer is made of the following: </a:t>
            </a:r>
          </a:p>
          <a:p>
            <a:pPr lvl="1"/>
            <a:r>
              <a:rPr lang="en-US" dirty="0"/>
              <a:t>Socio-demographic characteristics of the consumer</a:t>
            </a:r>
          </a:p>
          <a:p>
            <a:pPr lvl="1"/>
            <a:r>
              <a:rPr lang="en-US" dirty="0"/>
              <a:t>Health condition of the consumer</a:t>
            </a:r>
          </a:p>
          <a:p>
            <a:pPr lvl="1"/>
            <a:r>
              <a:rPr lang="en-US" dirty="0"/>
              <a:t>Level of knowledge and experience on the subject of choice</a:t>
            </a:r>
          </a:p>
          <a:p>
            <a:pPr lvl="1"/>
            <a:r>
              <a:rPr lang="en-US" dirty="0"/>
              <a:t>Consumer’s cultural background and lifestyle</a:t>
            </a:r>
          </a:p>
          <a:p>
            <a:pPr lvl="1"/>
            <a:r>
              <a:rPr lang="en-US" dirty="0"/>
              <a:t>Consumer’s self-image and identity</a:t>
            </a:r>
          </a:p>
          <a:p>
            <a:pPr lvl="1"/>
            <a:r>
              <a:rPr lang="en-US" dirty="0"/>
              <a:t>Consumer’s place in his/her social network (family, friends, reference groups)</a:t>
            </a:r>
          </a:p>
        </p:txBody>
      </p:sp>
      <p:pic>
        <p:nvPicPr>
          <p:cNvPr id="5" name="Picture 4">
            <a:extLst>
              <a:ext uri="{FF2B5EF4-FFF2-40B4-BE49-F238E27FC236}">
                <a16:creationId xmlns:a16="http://schemas.microsoft.com/office/drawing/2014/main" id="{B40242C0-3C2B-43B8-9E1E-48DCFF11C3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2" y="0"/>
            <a:ext cx="2035946" cy="2174518"/>
          </a:xfrm>
          <a:prstGeom prst="rect">
            <a:avLst/>
          </a:prstGeom>
        </p:spPr>
      </p:pic>
    </p:spTree>
    <p:extLst>
      <p:ext uri="{BB962C8B-B14F-4D97-AF65-F5344CB8AC3E}">
        <p14:creationId xmlns:p14="http://schemas.microsoft.com/office/powerpoint/2010/main" val="2213526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19BD-55C2-4A43-8CFC-A585773AC66B}"/>
              </a:ext>
            </a:extLst>
          </p:cNvPr>
          <p:cNvSpPr>
            <a:spLocks noGrp="1"/>
          </p:cNvSpPr>
          <p:nvPr>
            <p:ph type="title"/>
          </p:nvPr>
        </p:nvSpPr>
        <p:spPr>
          <a:xfrm>
            <a:off x="838200" y="365125"/>
            <a:ext cx="8971625" cy="1325563"/>
          </a:xfrm>
        </p:spPr>
        <p:txBody>
          <a:bodyPr/>
          <a:lstStyle/>
          <a:p>
            <a:r>
              <a:rPr lang="en-US" dirty="0"/>
              <a:t>The role context plays on consumer choice</a:t>
            </a:r>
          </a:p>
        </p:txBody>
      </p:sp>
      <p:sp>
        <p:nvSpPr>
          <p:cNvPr id="3" name="Content Placeholder 2">
            <a:extLst>
              <a:ext uri="{FF2B5EF4-FFF2-40B4-BE49-F238E27FC236}">
                <a16:creationId xmlns:a16="http://schemas.microsoft.com/office/drawing/2014/main" id="{6B5F2871-C01C-4531-9AF2-2612A9788725}"/>
              </a:ext>
            </a:extLst>
          </p:cNvPr>
          <p:cNvSpPr>
            <a:spLocks noGrp="1"/>
          </p:cNvSpPr>
          <p:nvPr>
            <p:ph idx="1"/>
          </p:nvPr>
        </p:nvSpPr>
        <p:spPr>
          <a:xfrm>
            <a:off x="838200" y="1825624"/>
            <a:ext cx="9211322" cy="4051393"/>
          </a:xfrm>
        </p:spPr>
        <p:txBody>
          <a:bodyPr>
            <a:normAutofit fontScale="92500" lnSpcReduction="10000"/>
          </a:bodyPr>
          <a:lstStyle/>
          <a:p>
            <a:r>
              <a:rPr lang="en-US" dirty="0"/>
              <a:t>The structure in which the choice takes place:</a:t>
            </a:r>
          </a:p>
          <a:p>
            <a:pPr lvl="1"/>
            <a:r>
              <a:rPr lang="en-US" dirty="0"/>
              <a:t>The shopping environment in itself (the physical characteristics of the shop)</a:t>
            </a:r>
          </a:p>
          <a:p>
            <a:pPr lvl="1"/>
            <a:r>
              <a:rPr lang="en-US" dirty="0"/>
              <a:t>The time available for making choices/purchases</a:t>
            </a:r>
          </a:p>
          <a:p>
            <a:pPr lvl="1"/>
            <a:r>
              <a:rPr lang="en-US" dirty="0"/>
              <a:t>The time of the day when purchases are made</a:t>
            </a:r>
          </a:p>
          <a:p>
            <a:pPr lvl="1"/>
            <a:r>
              <a:rPr lang="en-US" dirty="0"/>
              <a:t>The information offered in the shopping environment and the implicit messages sent through the information offered</a:t>
            </a:r>
          </a:p>
          <a:p>
            <a:pPr lvl="1"/>
            <a:r>
              <a:rPr lang="en-US" dirty="0"/>
              <a:t>The types of interactions (with people or machines) allowed by the shopping context</a:t>
            </a:r>
          </a:p>
          <a:p>
            <a:pPr lvl="1"/>
            <a:r>
              <a:rPr lang="en-US" dirty="0"/>
              <a:t>Etc.</a:t>
            </a:r>
          </a:p>
          <a:p>
            <a:pPr lvl="1"/>
            <a:endParaRPr lang="en-US" dirty="0"/>
          </a:p>
          <a:p>
            <a:pPr marL="0" indent="0">
              <a:buNone/>
            </a:pPr>
            <a:r>
              <a:rPr lang="en-US" dirty="0"/>
              <a:t>	</a:t>
            </a:r>
          </a:p>
          <a:p>
            <a:pPr marL="0" indent="0">
              <a:buNone/>
            </a:pPr>
            <a:endParaRPr lang="en-US" dirty="0"/>
          </a:p>
        </p:txBody>
      </p:sp>
      <p:pic>
        <p:nvPicPr>
          <p:cNvPr id="5" name="Picture 4">
            <a:extLst>
              <a:ext uri="{FF2B5EF4-FFF2-40B4-BE49-F238E27FC236}">
                <a16:creationId xmlns:a16="http://schemas.microsoft.com/office/drawing/2014/main" id="{B40242C0-3C2B-43B8-9E1E-48DCFF11C3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2" y="0"/>
            <a:ext cx="2035946" cy="2174518"/>
          </a:xfrm>
          <a:prstGeom prst="rect">
            <a:avLst/>
          </a:prstGeom>
        </p:spPr>
      </p:pic>
    </p:spTree>
    <p:extLst>
      <p:ext uri="{BB962C8B-B14F-4D97-AF65-F5344CB8AC3E}">
        <p14:creationId xmlns:p14="http://schemas.microsoft.com/office/powerpoint/2010/main" val="2009061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D19BD-55C2-4A43-8CFC-A585773AC66B}"/>
              </a:ext>
            </a:extLst>
          </p:cNvPr>
          <p:cNvSpPr>
            <a:spLocks noGrp="1"/>
          </p:cNvSpPr>
          <p:nvPr>
            <p:ph type="title"/>
          </p:nvPr>
        </p:nvSpPr>
        <p:spPr/>
        <p:txBody>
          <a:bodyPr/>
          <a:lstStyle/>
          <a:p>
            <a:r>
              <a:rPr lang="en-US" dirty="0"/>
              <a:t>Linking well-informed and easy choices</a:t>
            </a:r>
          </a:p>
        </p:txBody>
      </p:sp>
      <p:pic>
        <p:nvPicPr>
          <p:cNvPr id="5" name="Picture 4">
            <a:extLst>
              <a:ext uri="{FF2B5EF4-FFF2-40B4-BE49-F238E27FC236}">
                <a16:creationId xmlns:a16="http://schemas.microsoft.com/office/drawing/2014/main" id="{B40242C0-3C2B-43B8-9E1E-48DCFF11C3E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9522" y="0"/>
            <a:ext cx="2035946" cy="2174518"/>
          </a:xfrm>
          <a:prstGeom prst="rect">
            <a:avLst/>
          </a:prstGeom>
        </p:spPr>
      </p:pic>
      <p:sp>
        <p:nvSpPr>
          <p:cNvPr id="31" name="Rectangle: Rounded Corners 30">
            <a:extLst>
              <a:ext uri="{FF2B5EF4-FFF2-40B4-BE49-F238E27FC236}">
                <a16:creationId xmlns:a16="http://schemas.microsoft.com/office/drawing/2014/main" id="{ADCB8078-8C79-4C5B-A3B5-B53EBCC03810}"/>
              </a:ext>
            </a:extLst>
          </p:cNvPr>
          <p:cNvSpPr/>
          <p:nvPr/>
        </p:nvSpPr>
        <p:spPr>
          <a:xfrm>
            <a:off x="701337" y="2174518"/>
            <a:ext cx="10652464" cy="3853420"/>
          </a:xfrm>
          <a:prstGeom prst="round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2" name="Group 31">
            <a:extLst>
              <a:ext uri="{FF2B5EF4-FFF2-40B4-BE49-F238E27FC236}">
                <a16:creationId xmlns:a16="http://schemas.microsoft.com/office/drawing/2014/main" id="{C9C0672A-544B-4EA0-94FC-33C2D68FFC52}"/>
              </a:ext>
            </a:extLst>
          </p:cNvPr>
          <p:cNvGrpSpPr/>
          <p:nvPr/>
        </p:nvGrpSpPr>
        <p:grpSpPr>
          <a:xfrm>
            <a:off x="891811" y="2786514"/>
            <a:ext cx="10361485" cy="2938547"/>
            <a:chOff x="-284761" y="-311140"/>
            <a:chExt cx="8203675" cy="2171203"/>
          </a:xfrm>
        </p:grpSpPr>
        <p:grpSp>
          <p:nvGrpSpPr>
            <p:cNvPr id="33" name="Group 32">
              <a:extLst>
                <a:ext uri="{FF2B5EF4-FFF2-40B4-BE49-F238E27FC236}">
                  <a16:creationId xmlns:a16="http://schemas.microsoft.com/office/drawing/2014/main" id="{6C8AE814-B01B-455C-A087-95FDDDB3FF9D}"/>
                </a:ext>
              </a:extLst>
            </p:cNvPr>
            <p:cNvGrpSpPr/>
            <p:nvPr/>
          </p:nvGrpSpPr>
          <p:grpSpPr>
            <a:xfrm>
              <a:off x="1260262" y="-101048"/>
              <a:ext cx="1485900" cy="1424940"/>
              <a:chOff x="11907" y="-307782"/>
              <a:chExt cx="1485900" cy="1424940"/>
            </a:xfrm>
          </p:grpSpPr>
          <p:sp>
            <p:nvSpPr>
              <p:cNvPr id="53" name="Oval 52">
                <a:extLst>
                  <a:ext uri="{FF2B5EF4-FFF2-40B4-BE49-F238E27FC236}">
                    <a16:creationId xmlns:a16="http://schemas.microsoft.com/office/drawing/2014/main" id="{A127A103-A2F0-446C-A519-93D01D947D53}"/>
                  </a:ext>
                </a:extLst>
              </p:cNvPr>
              <p:cNvSpPr/>
              <p:nvPr/>
            </p:nvSpPr>
            <p:spPr>
              <a:xfrm>
                <a:off x="11907" y="-307782"/>
                <a:ext cx="1447800" cy="142494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4" name="Text Box 3">
                <a:extLst>
                  <a:ext uri="{FF2B5EF4-FFF2-40B4-BE49-F238E27FC236}">
                    <a16:creationId xmlns:a16="http://schemas.microsoft.com/office/drawing/2014/main" id="{B684CA77-E78D-4292-BD85-13F572717EAA}"/>
                  </a:ext>
                </a:extLst>
              </p:cNvPr>
              <p:cNvSpPr txBox="1"/>
              <p:nvPr/>
            </p:nvSpPr>
            <p:spPr>
              <a:xfrm>
                <a:off x="11907" y="124766"/>
                <a:ext cx="1485900" cy="3886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Well-informed Choice</a:t>
                </a:r>
              </a:p>
            </p:txBody>
          </p:sp>
        </p:grpSp>
        <p:grpSp>
          <p:nvGrpSpPr>
            <p:cNvPr id="34" name="Group 33">
              <a:extLst>
                <a:ext uri="{FF2B5EF4-FFF2-40B4-BE49-F238E27FC236}">
                  <a16:creationId xmlns:a16="http://schemas.microsoft.com/office/drawing/2014/main" id="{17969ADD-F630-4D64-8D29-2BCAC848A664}"/>
                </a:ext>
              </a:extLst>
            </p:cNvPr>
            <p:cNvGrpSpPr/>
            <p:nvPr/>
          </p:nvGrpSpPr>
          <p:grpSpPr>
            <a:xfrm>
              <a:off x="6378557" y="42903"/>
              <a:ext cx="1540357" cy="1424940"/>
              <a:chOff x="-22243" y="-227441"/>
              <a:chExt cx="1540357" cy="1424940"/>
            </a:xfrm>
          </p:grpSpPr>
          <p:sp>
            <p:nvSpPr>
              <p:cNvPr id="51" name="Oval 50">
                <a:extLst>
                  <a:ext uri="{FF2B5EF4-FFF2-40B4-BE49-F238E27FC236}">
                    <a16:creationId xmlns:a16="http://schemas.microsoft.com/office/drawing/2014/main" id="{23EA212F-FF29-4933-9B23-20CD5C695969}"/>
                  </a:ext>
                </a:extLst>
              </p:cNvPr>
              <p:cNvSpPr/>
              <p:nvPr/>
            </p:nvSpPr>
            <p:spPr>
              <a:xfrm>
                <a:off x="70314" y="-227441"/>
                <a:ext cx="1447800" cy="1424940"/>
              </a:xfrm>
              <a:prstGeom prst="ellipse">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2" name="Text Box 7">
                <a:extLst>
                  <a:ext uri="{FF2B5EF4-FFF2-40B4-BE49-F238E27FC236}">
                    <a16:creationId xmlns:a16="http://schemas.microsoft.com/office/drawing/2014/main" id="{FE65C216-D81F-4787-84CD-226C7AA32393}"/>
                  </a:ext>
                </a:extLst>
              </p:cNvPr>
              <p:cNvSpPr txBox="1"/>
              <p:nvPr/>
            </p:nvSpPr>
            <p:spPr>
              <a:xfrm>
                <a:off x="-22243" y="203453"/>
                <a:ext cx="1485900" cy="4800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Choice Easy to Replicate</a:t>
                </a:r>
              </a:p>
            </p:txBody>
          </p:sp>
        </p:grpSp>
        <p:grpSp>
          <p:nvGrpSpPr>
            <p:cNvPr id="35" name="Group 34">
              <a:extLst>
                <a:ext uri="{FF2B5EF4-FFF2-40B4-BE49-F238E27FC236}">
                  <a16:creationId xmlns:a16="http://schemas.microsoft.com/office/drawing/2014/main" id="{32C7B9B6-0F41-43A1-B087-713AA4A68A54}"/>
                </a:ext>
              </a:extLst>
            </p:cNvPr>
            <p:cNvGrpSpPr/>
            <p:nvPr/>
          </p:nvGrpSpPr>
          <p:grpSpPr>
            <a:xfrm>
              <a:off x="3200680" y="400124"/>
              <a:ext cx="1923352" cy="632580"/>
              <a:chOff x="-59355" y="-283688"/>
              <a:chExt cx="1923352" cy="632580"/>
            </a:xfrm>
          </p:grpSpPr>
          <p:sp>
            <p:nvSpPr>
              <p:cNvPr id="49" name="Text Box 10">
                <a:extLst>
                  <a:ext uri="{FF2B5EF4-FFF2-40B4-BE49-F238E27FC236}">
                    <a16:creationId xmlns:a16="http://schemas.microsoft.com/office/drawing/2014/main" id="{3B200847-56B4-458D-90AC-754B44AD6407}"/>
                  </a:ext>
                </a:extLst>
              </p:cNvPr>
              <p:cNvSpPr txBox="1"/>
              <p:nvPr/>
            </p:nvSpPr>
            <p:spPr>
              <a:xfrm>
                <a:off x="-59355" y="-235475"/>
                <a:ext cx="1923352" cy="52959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Output</a:t>
                </a:r>
              </a:p>
              <a:p>
                <a:pPr marL="0" marR="0" algn="ctr">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Level of satisfaction </a:t>
                </a:r>
              </a:p>
            </p:txBody>
          </p:sp>
          <p:sp>
            <p:nvSpPr>
              <p:cNvPr id="50" name="Rectangle 49">
                <a:extLst>
                  <a:ext uri="{FF2B5EF4-FFF2-40B4-BE49-F238E27FC236}">
                    <a16:creationId xmlns:a16="http://schemas.microsoft.com/office/drawing/2014/main" id="{EBDB0475-B5DC-43E5-B738-37CE22585AC8}"/>
                  </a:ext>
                </a:extLst>
              </p:cNvPr>
              <p:cNvSpPr/>
              <p:nvPr/>
            </p:nvSpPr>
            <p:spPr>
              <a:xfrm>
                <a:off x="5840" y="-283688"/>
                <a:ext cx="1827601" cy="63258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nvGrpSpPr>
            <p:cNvPr id="36" name="Group 35">
              <a:extLst>
                <a:ext uri="{FF2B5EF4-FFF2-40B4-BE49-F238E27FC236}">
                  <a16:creationId xmlns:a16="http://schemas.microsoft.com/office/drawing/2014/main" id="{0BCCE364-D4C3-4C35-9834-C7B4B1FC58EE}"/>
                </a:ext>
              </a:extLst>
            </p:cNvPr>
            <p:cNvGrpSpPr/>
            <p:nvPr/>
          </p:nvGrpSpPr>
          <p:grpSpPr>
            <a:xfrm>
              <a:off x="-284761" y="196580"/>
              <a:ext cx="1320729" cy="875305"/>
              <a:chOff x="-471836" y="-294949"/>
              <a:chExt cx="2188390" cy="750261"/>
            </a:xfrm>
          </p:grpSpPr>
          <p:sp>
            <p:nvSpPr>
              <p:cNvPr id="47" name="Text Box 14">
                <a:extLst>
                  <a:ext uri="{FF2B5EF4-FFF2-40B4-BE49-F238E27FC236}">
                    <a16:creationId xmlns:a16="http://schemas.microsoft.com/office/drawing/2014/main" id="{DD41664D-BE73-4812-ADFB-F48778C07739}"/>
                  </a:ext>
                </a:extLst>
              </p:cNvPr>
              <p:cNvSpPr txBox="1"/>
              <p:nvPr/>
            </p:nvSpPr>
            <p:spPr>
              <a:xfrm>
                <a:off x="-471836" y="-215907"/>
                <a:ext cx="2041841" cy="40400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Input </a:t>
                </a:r>
              </a:p>
              <a:p>
                <a:pPr marL="0" marR="0" algn="ctr">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Information</a:t>
                </a:r>
              </a:p>
            </p:txBody>
          </p:sp>
          <p:sp>
            <p:nvSpPr>
              <p:cNvPr id="48" name="Rectangle 47">
                <a:extLst>
                  <a:ext uri="{FF2B5EF4-FFF2-40B4-BE49-F238E27FC236}">
                    <a16:creationId xmlns:a16="http://schemas.microsoft.com/office/drawing/2014/main" id="{6AD20070-81D9-4E85-93E5-0C5D20ED569F}"/>
                  </a:ext>
                </a:extLst>
              </p:cNvPr>
              <p:cNvSpPr/>
              <p:nvPr/>
            </p:nvSpPr>
            <p:spPr>
              <a:xfrm>
                <a:off x="-445189" y="-294949"/>
                <a:ext cx="2161743" cy="750261"/>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37" name="Straight Arrow Connector 36">
              <a:extLst>
                <a:ext uri="{FF2B5EF4-FFF2-40B4-BE49-F238E27FC236}">
                  <a16:creationId xmlns:a16="http://schemas.microsoft.com/office/drawing/2014/main" id="{8FD722E9-69F1-4F53-B936-43C2F0EC4650}"/>
                </a:ext>
              </a:extLst>
            </p:cNvPr>
            <p:cNvCxnSpPr>
              <a:cxnSpLocks/>
            </p:cNvCxnSpPr>
            <p:nvPr/>
          </p:nvCxnSpPr>
          <p:spPr>
            <a:xfrm>
              <a:off x="1040552" y="707384"/>
              <a:ext cx="21971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02E9BACD-E61A-4B5C-8B77-B3921B7105FF}"/>
                </a:ext>
              </a:extLst>
            </p:cNvPr>
            <p:cNvGrpSpPr/>
            <p:nvPr/>
          </p:nvGrpSpPr>
          <p:grpSpPr>
            <a:xfrm>
              <a:off x="5100358" y="434255"/>
              <a:ext cx="1380622" cy="613410"/>
              <a:chOff x="130793" y="-220899"/>
              <a:chExt cx="1380622" cy="613410"/>
            </a:xfrm>
          </p:grpSpPr>
          <p:sp>
            <p:nvSpPr>
              <p:cNvPr id="45" name="Arrow: Right 44">
                <a:extLst>
                  <a:ext uri="{FF2B5EF4-FFF2-40B4-BE49-F238E27FC236}">
                    <a16:creationId xmlns:a16="http://schemas.microsoft.com/office/drawing/2014/main" id="{9FDD8262-ADFA-45C1-8555-6A07BD6B18E1}"/>
                  </a:ext>
                </a:extLst>
              </p:cNvPr>
              <p:cNvSpPr/>
              <p:nvPr/>
            </p:nvSpPr>
            <p:spPr>
              <a:xfrm>
                <a:off x="130793" y="-220899"/>
                <a:ext cx="1380622" cy="613410"/>
              </a:xfrm>
              <a:prstGeom prs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6" name="Text Box 20">
                <a:extLst>
                  <a:ext uri="{FF2B5EF4-FFF2-40B4-BE49-F238E27FC236}">
                    <a16:creationId xmlns:a16="http://schemas.microsoft.com/office/drawing/2014/main" id="{197D2762-F416-4D89-A878-E1034CF8B5A0}"/>
                  </a:ext>
                </a:extLst>
              </p:cNvPr>
              <p:cNvSpPr txBox="1"/>
              <p:nvPr/>
            </p:nvSpPr>
            <p:spPr>
              <a:xfrm>
                <a:off x="130793" y="-72970"/>
                <a:ext cx="1170392" cy="2590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LEARNING</a:t>
                </a:r>
              </a:p>
            </p:txBody>
          </p:sp>
        </p:grpSp>
        <p:cxnSp>
          <p:nvCxnSpPr>
            <p:cNvPr id="39" name="Straight Arrow Connector 38">
              <a:extLst>
                <a:ext uri="{FF2B5EF4-FFF2-40B4-BE49-F238E27FC236}">
                  <a16:creationId xmlns:a16="http://schemas.microsoft.com/office/drawing/2014/main" id="{96D0BAA4-E95F-428A-A528-E7AE47696816}"/>
                </a:ext>
              </a:extLst>
            </p:cNvPr>
            <p:cNvCxnSpPr/>
            <p:nvPr/>
          </p:nvCxnSpPr>
          <p:spPr>
            <a:xfrm>
              <a:off x="2701995" y="755373"/>
              <a:ext cx="5638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3823141F-CEED-4064-AE7D-69DC4B96D4B6}"/>
                </a:ext>
              </a:extLst>
            </p:cNvPr>
            <p:cNvGrpSpPr/>
            <p:nvPr/>
          </p:nvGrpSpPr>
          <p:grpSpPr>
            <a:xfrm>
              <a:off x="2418991" y="-311140"/>
              <a:ext cx="1671430" cy="683812"/>
              <a:chOff x="11402" y="-311140"/>
              <a:chExt cx="1671430" cy="683812"/>
            </a:xfrm>
          </p:grpSpPr>
          <p:cxnSp>
            <p:nvCxnSpPr>
              <p:cNvPr id="42" name="Straight Connector 41">
                <a:extLst>
                  <a:ext uri="{FF2B5EF4-FFF2-40B4-BE49-F238E27FC236}">
                    <a16:creationId xmlns:a16="http://schemas.microsoft.com/office/drawing/2014/main" id="{C66AF630-6C76-4771-AEAA-3B0FB296FC15}"/>
                  </a:ext>
                </a:extLst>
              </p:cNvPr>
              <p:cNvCxnSpPr/>
              <p:nvPr/>
            </p:nvCxnSpPr>
            <p:spPr>
              <a:xfrm flipV="1">
                <a:off x="1682832" y="-1039"/>
                <a:ext cx="0" cy="37371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872C6C93-5029-4E80-9BB4-418B519A3CAA}"/>
                  </a:ext>
                </a:extLst>
              </p:cNvPr>
              <p:cNvCxnSpPr/>
              <p:nvPr/>
            </p:nvCxnSpPr>
            <p:spPr>
              <a:xfrm flipH="1">
                <a:off x="11402" y="-4353"/>
                <a:ext cx="166977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Text Box 27">
                <a:extLst>
                  <a:ext uri="{FF2B5EF4-FFF2-40B4-BE49-F238E27FC236}">
                    <a16:creationId xmlns:a16="http://schemas.microsoft.com/office/drawing/2014/main" id="{B7712CC6-0513-4F04-A652-8FF13A746F8B}"/>
                  </a:ext>
                </a:extLst>
              </p:cNvPr>
              <p:cNvSpPr txBox="1"/>
              <p:nvPr/>
            </p:nvSpPr>
            <p:spPr>
              <a:xfrm>
                <a:off x="339062" y="-311140"/>
                <a:ext cx="1078827" cy="25908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LEARNING</a:t>
                </a:r>
              </a:p>
            </p:txBody>
          </p:sp>
        </p:grpSp>
        <p:sp>
          <p:nvSpPr>
            <p:cNvPr id="41" name="Text Box 28">
              <a:extLst>
                <a:ext uri="{FF2B5EF4-FFF2-40B4-BE49-F238E27FC236}">
                  <a16:creationId xmlns:a16="http://schemas.microsoft.com/office/drawing/2014/main" id="{107BC055-3BE4-40F5-B4AE-1593EE90DCBD}"/>
                </a:ext>
              </a:extLst>
            </p:cNvPr>
            <p:cNvSpPr txBox="1"/>
            <p:nvPr/>
          </p:nvSpPr>
          <p:spPr>
            <a:xfrm>
              <a:off x="2246541" y="1502696"/>
              <a:ext cx="2014672" cy="35736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INITIAL CHOICES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56" name="Text Box 7">
            <a:extLst>
              <a:ext uri="{FF2B5EF4-FFF2-40B4-BE49-F238E27FC236}">
                <a16:creationId xmlns:a16="http://schemas.microsoft.com/office/drawing/2014/main" id="{AFFF5A9A-51F5-4814-ADB5-35517C23EF44}"/>
              </a:ext>
            </a:extLst>
          </p:cNvPr>
          <p:cNvSpPr txBox="1"/>
          <p:nvPr/>
        </p:nvSpPr>
        <p:spPr>
          <a:xfrm>
            <a:off x="9348779" y="2529173"/>
            <a:ext cx="1876736" cy="6497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2000" dirty="0">
                <a:latin typeface="Calibri" panose="020F0502020204030204" pitchFamily="34" charset="0"/>
                <a:ea typeface="Calibri" panose="020F0502020204030204" pitchFamily="34" charset="0"/>
                <a:cs typeface="Times New Roman" panose="02020603050405020304" pitchFamily="18" charset="0"/>
              </a:rPr>
              <a:t>HABITUAL CHOICE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8410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B654321-AD19-499E-8780-E8EAE5E80B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3333" y="859781"/>
            <a:ext cx="5874521" cy="6128238"/>
          </a:xfrm>
          <a:prstGeom prst="rect">
            <a:avLst/>
          </a:prstGeom>
        </p:spPr>
      </p:pic>
      <p:sp>
        <p:nvSpPr>
          <p:cNvPr id="2" name="Title 1">
            <a:extLst>
              <a:ext uri="{FF2B5EF4-FFF2-40B4-BE49-F238E27FC236}">
                <a16:creationId xmlns:a16="http://schemas.microsoft.com/office/drawing/2014/main" id="{A81D19BD-55C2-4A43-8CFC-A585773AC66B}"/>
              </a:ext>
            </a:extLst>
          </p:cNvPr>
          <p:cNvSpPr>
            <a:spLocks noGrp="1"/>
          </p:cNvSpPr>
          <p:nvPr>
            <p:ph type="title"/>
          </p:nvPr>
        </p:nvSpPr>
        <p:spPr/>
        <p:txBody>
          <a:bodyPr/>
          <a:lstStyle/>
          <a:p>
            <a:r>
              <a:rPr lang="en-US" dirty="0"/>
              <a:t>Habitual choices</a:t>
            </a:r>
          </a:p>
        </p:txBody>
      </p:sp>
      <p:pic>
        <p:nvPicPr>
          <p:cNvPr id="5" name="Picture 4">
            <a:extLst>
              <a:ext uri="{FF2B5EF4-FFF2-40B4-BE49-F238E27FC236}">
                <a16:creationId xmlns:a16="http://schemas.microsoft.com/office/drawing/2014/main" id="{B40242C0-3C2B-43B8-9E1E-48DCFF11C3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49522" y="0"/>
            <a:ext cx="2035946" cy="2174518"/>
          </a:xfrm>
          <a:prstGeom prst="rect">
            <a:avLst/>
          </a:prstGeom>
        </p:spPr>
      </p:pic>
    </p:spTree>
    <p:extLst>
      <p:ext uri="{BB962C8B-B14F-4D97-AF65-F5344CB8AC3E}">
        <p14:creationId xmlns:p14="http://schemas.microsoft.com/office/powerpoint/2010/main" val="765871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620</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Knowledge is Power: Promoting critical thinking or guiding consumers choice?</vt:lpstr>
      <vt:lpstr>Should Front-of-Pack labels stimulate easy or well-informed decision making in consumers?</vt:lpstr>
      <vt:lpstr>The well-informed consumer choice</vt:lpstr>
      <vt:lpstr>The easy consumer choice</vt:lpstr>
      <vt:lpstr>The role context plays on consumer choice</vt:lpstr>
      <vt:lpstr>The role context plays on consumer choice</vt:lpstr>
      <vt:lpstr>The role context plays on consumer choice</vt:lpstr>
      <vt:lpstr>Linking well-informed and easy choices</vt:lpstr>
      <vt:lpstr>Habitual choices</vt:lpstr>
      <vt:lpstr>The dilemma between easy and well-informed choice in the food shopping context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is Power: Promoting critical thinking or guiding consumers choice?</dc:title>
  <dc:creator>Admin</dc:creator>
  <cp:lastModifiedBy>Admin</cp:lastModifiedBy>
  <cp:revision>27</cp:revision>
  <dcterms:created xsi:type="dcterms:W3CDTF">2022-10-09T06:17:17Z</dcterms:created>
  <dcterms:modified xsi:type="dcterms:W3CDTF">2022-10-10T05:09:37Z</dcterms:modified>
</cp:coreProperties>
</file>