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2" r:id="rId3"/>
    <p:sldId id="299" r:id="rId4"/>
    <p:sldId id="310" r:id="rId5"/>
    <p:sldId id="303" r:id="rId6"/>
    <p:sldId id="292" r:id="rId7"/>
    <p:sldId id="304" r:id="rId8"/>
    <p:sldId id="314" r:id="rId9"/>
    <p:sldId id="293" r:id="rId10"/>
    <p:sldId id="324" r:id="rId11"/>
    <p:sldId id="325" r:id="rId12"/>
    <p:sldId id="326" r:id="rId13"/>
    <p:sldId id="327" r:id="rId14"/>
    <p:sldId id="280" r:id="rId15"/>
    <p:sldId id="285" r:id="rId16"/>
    <p:sldId id="286" r:id="rId17"/>
    <p:sldId id="288" r:id="rId18"/>
    <p:sldId id="289" r:id="rId19"/>
    <p:sldId id="294" r:id="rId20"/>
    <p:sldId id="257" r:id="rId21"/>
    <p:sldId id="259" r:id="rId22"/>
    <p:sldId id="262" r:id="rId23"/>
    <p:sldId id="328" r:id="rId24"/>
    <p:sldId id="265" r:id="rId25"/>
    <p:sldId id="271" r:id="rId26"/>
    <p:sldId id="302" r:id="rId27"/>
    <p:sldId id="267" r:id="rId28"/>
    <p:sldId id="276" r:id="rId29"/>
    <p:sldId id="308"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4672"/>
  </p:normalViewPr>
  <p:slideViewPr>
    <p:cSldViewPr>
      <p:cViewPr varScale="1">
        <p:scale>
          <a:sx n="93" d="100"/>
          <a:sy n="93" d="100"/>
        </p:scale>
        <p:origin x="208" y="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CBA6C-8396-4AF7-BC23-A247FEBD66DC}" type="datetimeFigureOut">
              <a:rPr lang="es-ES" smtClean="0"/>
              <a:pPr/>
              <a:t>11/10/22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CA8AC-655E-42AF-8E05-9418B891CFE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ture.com/articles/nature13959"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dn.jamanetwork.com/ama/content_public/journal/jama/936922/joi180029f2.png?Expires=2147483647&amp;Signature=Wud8nNgHzd~SXYAipzVwz-Bq2aS7UaLsmZydQuTyUX15Um7PmXs2VXRQfSnGKKrGFGKnvsPCxV2mc27dixkfjSgK227qW1vCRMhItYdZTOFmRxk1zCsjznRyCNunNw~-nGnNA3cnatJrL40qITnirEZNcW~7~m~~g1WBV1VbMik~qJcFzX4YYQQlbrIahBXW7npRayOf6PG66f-U2JJTQQrUAnOZjG4KZEuaMJAsyipIiJ0b2AGxuy4Wt4lVjF5VqmZ8w0dkx9-oPmr08cGXU4uBF6jn3CKzGfvJnaOEMpO5tDfSB~vdEBDUao0cF2IypR2RSA7Kw1iiXB3ms9B37g__&amp;Key-Pair-Id=APKAIE5G5CRDK6RD3PGA"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nusofchange.org/images/uploads/pdf/Protein_Plays_lowre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Instructor</a:t>
            </a:r>
            <a:r>
              <a:rPr lang="en-US" sz="1200" b="1" i="0" kern="1200" baseline="0">
                <a:solidFill>
                  <a:schemeClr val="tx1"/>
                </a:solidFill>
                <a:effectLst/>
                <a:latin typeface="+mn-lt"/>
                <a:ea typeface="+mn-ea"/>
                <a:cs typeface="+mn-cs"/>
              </a:rPr>
              <a:t> Note: The key point of this slide is stated in its headline: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a:solidFill>
                  <a:schemeClr val="tx1"/>
                </a:solidFill>
                <a:effectLst/>
                <a:latin typeface="+mn-lt"/>
                <a:ea typeface="+mn-ea"/>
                <a:cs typeface="+mn-cs"/>
              </a:rPr>
              <a:t>Changing what we eat can reduce or prevent chronic diseases and lead to longer, healthier lives. Dietary factors are currently the leading cause of death from </a:t>
            </a:r>
            <a:r>
              <a:rPr lang="en-US" sz="1200" b="1" i="0" kern="1200" baseline="0" err="1">
                <a:solidFill>
                  <a:schemeClr val="tx1"/>
                </a:solidFill>
                <a:effectLst/>
                <a:latin typeface="+mn-lt"/>
                <a:ea typeface="+mn-ea"/>
                <a:cs typeface="+mn-cs"/>
              </a:rPr>
              <a:t>noncommunicable</a:t>
            </a:r>
            <a:r>
              <a:rPr lang="en-US" sz="1200" b="1" i="0" kern="1200" baseline="0">
                <a:solidFill>
                  <a:schemeClr val="tx1"/>
                </a:solidFill>
                <a:effectLst/>
                <a:latin typeface="+mn-lt"/>
                <a:ea typeface="+mn-ea"/>
                <a:cs typeface="+mn-cs"/>
              </a:rPr>
              <a:t> diseases. And if you remember the graphics we just saw above, it just so happen that foods that are better for us are also better for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a:solidFill>
                  <a:schemeClr val="tx1"/>
                </a:solidFill>
                <a:effectLst/>
                <a:latin typeface="+mn-lt"/>
                <a:ea typeface="+mn-ea"/>
                <a:cs typeface="+mn-cs"/>
              </a:rPr>
              <a:t>You do not need to elaborate on the actual graphic, but it is here for reference. The different colors represent different types of diseases, for example diabetes, then cardiovascular diseases under dietary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Relative to conventional omnivorous diets, across three</a:t>
            </a:r>
            <a:r>
              <a:rPr lang="en-US" sz="1200" b="1" i="0" kern="1200" baseline="0">
                <a:solidFill>
                  <a:schemeClr val="tx1"/>
                </a:solidFill>
                <a:effectLst/>
                <a:latin typeface="+mn-lt"/>
                <a:ea typeface="+mn-ea"/>
                <a:cs typeface="+mn-cs"/>
              </a:rPr>
              <a:t> alternative diets—Mediterranean, </a:t>
            </a:r>
            <a:r>
              <a:rPr lang="en-US" sz="1200" b="1" i="0" kern="1200" baseline="0" err="1">
                <a:solidFill>
                  <a:schemeClr val="tx1"/>
                </a:solidFill>
                <a:effectLst/>
                <a:latin typeface="+mn-lt"/>
                <a:ea typeface="+mn-ea"/>
                <a:cs typeface="+mn-cs"/>
              </a:rPr>
              <a:t>pescatarian</a:t>
            </a:r>
            <a:r>
              <a:rPr lang="en-US" sz="1200" b="1" i="0" kern="1200" baseline="0">
                <a:solidFill>
                  <a:schemeClr val="tx1"/>
                </a:solidFill>
                <a:effectLst/>
                <a:latin typeface="+mn-lt"/>
                <a:ea typeface="+mn-ea"/>
                <a:cs typeface="+mn-cs"/>
              </a:rPr>
              <a:t>, and vegetarian—observed in a study published in </a:t>
            </a:r>
            <a:r>
              <a:rPr lang="en-US" sz="1200" b="1" i="1" kern="1200" baseline="0">
                <a:solidFill>
                  <a:schemeClr val="tx1"/>
                </a:solidFill>
                <a:effectLst/>
                <a:latin typeface="+mn-lt"/>
                <a:ea typeface="+mn-ea"/>
                <a:cs typeface="+mn-cs"/>
              </a:rPr>
              <a:t>Nature</a:t>
            </a:r>
            <a:r>
              <a:rPr lang="en-US" sz="1200" b="1" i="0" kern="1200" baseline="0">
                <a:solidFill>
                  <a:schemeClr val="tx1"/>
                </a:solidFill>
                <a:effectLst/>
                <a:latin typeface="+mn-lt"/>
                <a:ea typeface="+mn-ea"/>
                <a:cs typeface="+mn-cs"/>
              </a:rPr>
              <a:t>, “the </a:t>
            </a:r>
            <a:r>
              <a:rPr lang="en-US" sz="1200" b="1" i="0" kern="1200">
                <a:solidFill>
                  <a:schemeClr val="tx1"/>
                </a:solidFill>
                <a:effectLst/>
                <a:latin typeface="+mn-lt"/>
                <a:ea typeface="+mn-ea"/>
                <a:cs typeface="+mn-cs"/>
              </a:rPr>
              <a:t>incidence rates of type II diabetes were reduced by 16%–41% and of cancer by 7%–13%, while relative mortality rates from coronary heart disease were 20%–26% lower and overall mortality rates for all causes combined were 0%–18%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a:solidFill>
                  <a:schemeClr val="tx1"/>
                </a:solidFill>
                <a:effectLst/>
                <a:latin typeface="+mn-lt"/>
                <a:ea typeface="+mn-ea"/>
                <a:cs typeface="+mn-cs"/>
              </a:rPr>
              <a:t>Further readings: </a:t>
            </a:r>
            <a:r>
              <a:rPr lang="en-US" sz="1200" b="1" i="0" kern="1200" err="1">
                <a:solidFill>
                  <a:schemeClr val="tx1"/>
                </a:solidFill>
                <a:effectLst/>
                <a:latin typeface="+mn-lt"/>
                <a:ea typeface="+mn-ea"/>
                <a:cs typeface="+mn-cs"/>
              </a:rPr>
              <a:t>Tilman</a:t>
            </a:r>
            <a:r>
              <a:rPr lang="en-US" sz="1200" b="1" i="0" kern="1200">
                <a:solidFill>
                  <a:schemeClr val="tx1"/>
                </a:solidFill>
                <a:effectLst/>
                <a:latin typeface="+mn-lt"/>
                <a:ea typeface="+mn-ea"/>
                <a:cs typeface="+mn-cs"/>
              </a:rPr>
              <a:t> D, Clark M. Global diets link environmental sustainability and human health. </a:t>
            </a:r>
            <a:r>
              <a:rPr lang="en-US" sz="1200" b="1" i="1" kern="1200">
                <a:solidFill>
                  <a:schemeClr val="tx1"/>
                </a:solidFill>
                <a:effectLst/>
                <a:latin typeface="+mn-lt"/>
                <a:ea typeface="+mn-ea"/>
                <a:cs typeface="+mn-cs"/>
              </a:rPr>
              <a:t>Nature</a:t>
            </a:r>
            <a:r>
              <a:rPr lang="en-US" sz="1200" b="1" i="0" kern="1200">
                <a:solidFill>
                  <a:schemeClr val="tx1"/>
                </a:solidFill>
                <a:effectLst/>
                <a:latin typeface="+mn-lt"/>
                <a:ea typeface="+mn-ea"/>
                <a:cs typeface="+mn-cs"/>
              </a:rPr>
              <a:t>. 2014;515(7528):518-522. doi:10.1038/nature13959 </a:t>
            </a:r>
            <a:r>
              <a:rPr lang="en-US" b="1">
                <a:hlinkClick r:id="rId3"/>
              </a:rPr>
              <a:t>https://www.nature.com/articles/nature13959</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https://cdn.jamanetwork.com/ama/content_public/journal/jama/936922/joi180029f2.png?Expires=2147483647&amp;Signature=Wud8nNgHzd~SXYAipzVwz-Bq2aS7UaLsmZydQuTyUX15Um7PmXs2VXRQfSnGKKrGFGKnvsPCxV2mc27dixkfjSgK227qW1vCRMhItYdZTOFmRxk1zCsjznRyCNunNw~-nGnNA3cnatJrL40qITnirEZNcW~7~m~~g1WBV1VbMik~qJcFzX4YYQQlbrIahBXW7npRayOf6PG66f-U2JJTQQrUAnOZjG4KZEuaMJAsyipIiJ0b2AGxuy4Wt4lVjF5VqmZ8w0dkx9-oPmr08cGXU4uBF6jn3CKzGfvJnaOEMpO5tDfSB~vdEBDUao0cF2IypR2RSA7Kw1iiXB3ms9B37g__&amp;Key-Pair-Id=APKAIE5G5CRDK6RD3PGA</a:t>
            </a:r>
            <a:endParaRPr lang="en-US"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54FA93B-7E19-4CD1-BD41-DF43DDC92B1A}" type="slidenum">
              <a:rPr lang="en-US" smtClean="0"/>
              <a:pPr/>
              <a:t>2</a:t>
            </a:fld>
            <a:endParaRPr lang="en-US"/>
          </a:p>
        </p:txBody>
      </p:sp>
    </p:spTree>
    <p:extLst>
      <p:ext uri="{BB962C8B-B14F-4D97-AF65-F5344CB8AC3E}">
        <p14:creationId xmlns:p14="http://schemas.microsoft.com/office/powerpoint/2010/main" val="373840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 Note: Point out some of the differences in amoun</a:t>
            </a:r>
            <a:r>
              <a:rPr lang="en-US" sz="1200" b="1" kern="1200" baseline="0" dirty="0">
                <a:solidFill>
                  <a:schemeClr val="tx1"/>
                </a:solidFill>
                <a:effectLst/>
                <a:latin typeface="+mn-lt"/>
                <a:ea typeface="+mn-ea"/>
                <a:cs typeface="+mn-cs"/>
              </a:rPr>
              <a:t>t of greenhouse-gas emissions (since they will be quizzed on it later), for example the animal proteins to the left of the graph and the dry beans and lentils on the right. </a:t>
            </a:r>
          </a:p>
          <a:p>
            <a:endParaRPr lang="en-US" dirty="0"/>
          </a:p>
          <a:p>
            <a:r>
              <a:rPr lang="en-US" dirty="0"/>
              <a:t>As</a:t>
            </a:r>
            <a:r>
              <a:rPr lang="en-US" baseline="0" dirty="0"/>
              <a:t> we’ve seen in the Animal Husbandry and Water modules, different foods have different water requirements, and/or are cultivated differently around the world, with varying environmental impacts as a result. </a:t>
            </a:r>
            <a:endParaRPr lang="en-US" dirty="0"/>
          </a:p>
          <a:p>
            <a:endParaRPr lang="en-US" dirty="0"/>
          </a:p>
          <a:p>
            <a:r>
              <a:rPr lang="en-US" dirty="0"/>
              <a:t>The</a:t>
            </a:r>
            <a:r>
              <a:rPr lang="en-US" baseline="0" dirty="0"/>
              <a:t> production of red meat has a greater environmental impact, from greenhouse gas emissions to water usage, than most produce. Traditional methods of almond production, as historically practiced in the Mediterranean, do not require a lot of water, but more recent, large scale production, for example in California, has been achieved by flooding fields rather than drip irrigation by each individual trees. Producers in such areas, faced with criticism of these methods in light of their environmental impacts as well as years of drought, are working to change them for more sustainable growing practices. </a:t>
            </a:r>
          </a:p>
          <a:p>
            <a:endParaRPr lang="en-US" baseline="0" dirty="0"/>
          </a:p>
          <a:p>
            <a:r>
              <a:rPr lang="en-US" baseline="0" dirty="0"/>
              <a:t>As you can see form these graphics, plant-based proteins have a much lower environmental impact than animal proteins. As such, focusing menus on a greater range of plant-based foods will have a positive impact on the sustainability of the planet. This does not mean that animal products need to disappear from your menus, but rather that it becomes more important than ever to focus on high-quality animal proteins, raised ethically, and decrease the typical reliance on meat on our menus. </a:t>
            </a:r>
          </a:p>
          <a:p>
            <a:endParaRPr lang="en-US" baseline="0" dirty="0"/>
          </a:p>
          <a:p>
            <a:r>
              <a:rPr lang="en-US" baseline="0" dirty="0"/>
              <a:t>-------------------------------------------------------------------------------------------------------------------------------------------------------------------------------------------------</a:t>
            </a:r>
          </a:p>
          <a:p>
            <a:endParaRPr lang="en-US" baseline="0" dirty="0"/>
          </a:p>
          <a:p>
            <a:r>
              <a:rPr lang="en-US" baseline="0" dirty="0"/>
              <a:t>Additional Readings:</a:t>
            </a:r>
          </a:p>
          <a:p>
            <a:r>
              <a:rPr lang="en-US" dirty="0">
                <a:hlinkClick r:id="rId3"/>
              </a:rPr>
              <a:t>https://www.menusofchange.org/images/uploads/pdf/Protein_Plays_lowres.pdf</a:t>
            </a:r>
            <a:endParaRPr lang="en-US" dirty="0"/>
          </a:p>
        </p:txBody>
      </p:sp>
      <p:sp>
        <p:nvSpPr>
          <p:cNvPr id="4" name="Slide Number Placeholder 3"/>
          <p:cNvSpPr>
            <a:spLocks noGrp="1"/>
          </p:cNvSpPr>
          <p:nvPr>
            <p:ph type="sldNum" sz="quarter" idx="10"/>
          </p:nvPr>
        </p:nvSpPr>
        <p:spPr/>
        <p:txBody>
          <a:bodyPr/>
          <a:lstStyle/>
          <a:p>
            <a:fld id="{054FA93B-7E19-4CD1-BD41-DF43DDC92B1A}" type="slidenum">
              <a:rPr lang="en-US" smtClean="0"/>
              <a:pPr/>
              <a:t>25</a:t>
            </a:fld>
            <a:endParaRPr lang="en-US"/>
          </a:p>
        </p:txBody>
      </p:sp>
    </p:spTree>
    <p:extLst>
      <p:ext uri="{BB962C8B-B14F-4D97-AF65-F5344CB8AC3E}">
        <p14:creationId xmlns:p14="http://schemas.microsoft.com/office/powerpoint/2010/main" val="142029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p:cNvSpPr>
          <p:nvPr>
            <p:ph type="sldNum" sz="quarter" idx="5"/>
          </p:nvPr>
        </p:nvSpPr>
        <p:spPr>
          <a:noFill/>
        </p:spPr>
        <p:txBody>
          <a:bodyPr/>
          <a:lstStyle/>
          <a:p>
            <a:fld id="{EC8E5026-D0AA-4B7E-B9DE-1A5E622A69C2}" type="slidenum">
              <a:rPr lang="en-US">
                <a:latin typeface="Gill Sans" charset="0"/>
                <a:ea typeface="ヒラギノ角ゴ Pro W3" charset="-128"/>
                <a:sym typeface="Gill Sans" charset="0"/>
              </a:rPr>
              <a:pPr/>
              <a:t>29</a:t>
            </a:fld>
            <a:endParaRPr lang="en-US">
              <a:latin typeface="Gill Sans" charset="0"/>
              <a:ea typeface="ヒラギノ角ゴ Pro W3" charset="-128"/>
              <a:sym typeface="Gill Sans"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p:cNvSpPr>
          <p:nvPr>
            <p:ph type="body" idx="1"/>
          </p:nvPr>
        </p:nvSpPr>
        <p:spPr>
          <a:noFill/>
          <a:ln/>
        </p:spPr>
        <p:txBody>
          <a:bodyPr/>
          <a:lstStyle/>
          <a:p>
            <a:pPr eaLnBrk="1" hangingPunct="1"/>
            <a:endParaRPr lang="es-ES">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149CC6-EBFD-49F0-AF26-8A476C654D7F}" type="datetimeFigureOut">
              <a:rPr lang="es-ES" smtClean="0"/>
              <a:pPr/>
              <a:t>11/10/22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F5A238-4159-48F3-8CA7-006D1D3524D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49CC6-EBFD-49F0-AF26-8A476C654D7F}" type="datetimeFigureOut">
              <a:rPr lang="es-ES" smtClean="0"/>
              <a:pPr/>
              <a:t>11/10/22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5A238-4159-48F3-8CA7-006D1D3524D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estruch@clinic.ub.es" TargetMode="External"/><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ure.com/ijosup"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verduras"/>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1" y="1700214"/>
            <a:ext cx="1763889" cy="1690687"/>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27" name="Picture 5" descr="frutos secos"/>
          <p:cNvPicPr preferRelativeResize="0">
            <a:picLocks noChangeArrowheads="1"/>
          </p:cNvPicPr>
          <p:nvPr/>
        </p:nvPicPr>
        <p:blipFill>
          <a:blip r:embed="rId3" cstate="print">
            <a:extLst>
              <a:ext uri="{28A0092B-C50C-407E-A947-70E740481C1C}">
                <a14:useLocalDpi xmlns:a14="http://schemas.microsoft.com/office/drawing/2010/main" val="0"/>
              </a:ext>
            </a:extLst>
          </a:blip>
          <a:srcRect l="15651" t="16003" r="18814" b="21793"/>
          <a:stretch>
            <a:fillRect/>
          </a:stretch>
        </p:blipFill>
        <p:spPr bwMode="auto">
          <a:xfrm>
            <a:off x="63501" y="44451"/>
            <a:ext cx="1763889" cy="1598613"/>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28" name="Picture 8" descr="marisco_"/>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1" y="5165725"/>
            <a:ext cx="1763889" cy="1690688"/>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29" name="Picture 9" descr="cereales"/>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1" y="3443289"/>
            <a:ext cx="1763889" cy="1690687"/>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30" name="Rectangle 10"/>
          <p:cNvSpPr>
            <a:spLocks noChangeArrowheads="1"/>
          </p:cNvSpPr>
          <p:nvPr/>
        </p:nvSpPr>
        <p:spPr bwMode="auto">
          <a:xfrm>
            <a:off x="1835696" y="802447"/>
            <a:ext cx="7333586" cy="1938992"/>
          </a:xfrm>
          <a:prstGeom prst="rect">
            <a:avLst/>
          </a:prstGeom>
          <a:solidFill>
            <a:schemeClr val="accent3">
              <a:lumMod val="40000"/>
              <a:lumOff val="60000"/>
            </a:schemeClr>
          </a:solidFill>
          <a:ln>
            <a:noFill/>
          </a:ln>
        </p:spPr>
        <p:txBody>
          <a:bodyPr wrap="square">
            <a:spAutoFit/>
          </a:bodyPr>
          <a:lstStyle/>
          <a:p>
            <a:pPr algn="ctr" eaLnBrk="1" hangingPunct="1">
              <a:defRPr/>
            </a:pPr>
            <a:r>
              <a:rPr lang="es-ES" sz="4000" b="1" dirty="0">
                <a:solidFill>
                  <a:schemeClr val="accent3">
                    <a:lumMod val="50000"/>
                  </a:schemeClr>
                </a:solidFill>
              </a:rPr>
              <a:t>LATEST RESEARCH AND PROJECTIONS OF THE SCIENTIFIC COMMUNITY</a:t>
            </a:r>
          </a:p>
        </p:txBody>
      </p:sp>
      <p:sp>
        <p:nvSpPr>
          <p:cNvPr id="31" name="AutoShape 20" descr="9k="/>
          <p:cNvSpPr>
            <a:spLocks noChangeAspect="1" noChangeArrowheads="1"/>
          </p:cNvSpPr>
          <p:nvPr/>
        </p:nvSpPr>
        <p:spPr bwMode="auto">
          <a:xfrm>
            <a:off x="4436534" y="3276600"/>
            <a:ext cx="27093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dirty="0"/>
          </a:p>
        </p:txBody>
      </p:sp>
      <p:sp>
        <p:nvSpPr>
          <p:cNvPr id="32" name="AutoShape 22" descr="9k="/>
          <p:cNvSpPr>
            <a:spLocks noChangeAspect="1" noChangeArrowheads="1"/>
          </p:cNvSpPr>
          <p:nvPr/>
        </p:nvSpPr>
        <p:spPr bwMode="auto">
          <a:xfrm>
            <a:off x="4436534" y="3276600"/>
            <a:ext cx="27093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dirty="0"/>
          </a:p>
        </p:txBody>
      </p:sp>
      <p:sp>
        <p:nvSpPr>
          <p:cNvPr id="33" name="AutoShape 26" descr="2Q=="/>
          <p:cNvSpPr>
            <a:spLocks noChangeAspect="1" noChangeArrowheads="1"/>
          </p:cNvSpPr>
          <p:nvPr/>
        </p:nvSpPr>
        <p:spPr bwMode="auto">
          <a:xfrm>
            <a:off x="4436534" y="3276600"/>
            <a:ext cx="27093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dirty="0"/>
          </a:p>
        </p:txBody>
      </p:sp>
      <p:sp>
        <p:nvSpPr>
          <p:cNvPr id="34" name="AutoShape 37" descr="9k="/>
          <p:cNvSpPr>
            <a:spLocks noChangeAspect="1" noChangeArrowheads="1"/>
          </p:cNvSpPr>
          <p:nvPr/>
        </p:nvSpPr>
        <p:spPr bwMode="auto">
          <a:xfrm>
            <a:off x="4436534" y="3276600"/>
            <a:ext cx="27093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dirty="0"/>
          </a:p>
        </p:txBody>
      </p:sp>
      <p:sp>
        <p:nvSpPr>
          <p:cNvPr id="36" name="Rectangle 10"/>
          <p:cNvSpPr>
            <a:spLocks noChangeArrowheads="1"/>
          </p:cNvSpPr>
          <p:nvPr/>
        </p:nvSpPr>
        <p:spPr bwMode="auto">
          <a:xfrm>
            <a:off x="1835696" y="3284984"/>
            <a:ext cx="7308304" cy="2677656"/>
          </a:xfrm>
          <a:prstGeom prst="rect">
            <a:avLst/>
          </a:prstGeom>
          <a:solidFill>
            <a:schemeClr val="accent3">
              <a:lumMod val="20000"/>
              <a:lumOff val="80000"/>
            </a:schemeClr>
          </a:solidFill>
          <a:ln w="9525">
            <a:noFill/>
            <a:miter lim="800000"/>
            <a:headEnd/>
            <a:tailEnd/>
          </a:ln>
        </p:spPr>
        <p:txBody>
          <a:bodyPr wrap="square">
            <a:spAutoFit/>
          </a:bodyPr>
          <a:lstStyle/>
          <a:p>
            <a:pPr algn="ctr" eaLnBrk="1" hangingPunct="1">
              <a:defRPr/>
            </a:pPr>
            <a:r>
              <a:rPr lang="es-ES" sz="2800" b="1" dirty="0">
                <a:cs typeface="Arial" charset="0"/>
              </a:rPr>
              <a:t>Ramón Estruch</a:t>
            </a:r>
          </a:p>
          <a:p>
            <a:pPr algn="ctr">
              <a:defRPr/>
            </a:pPr>
            <a:r>
              <a:rPr lang="es-ES" sz="2800" b="1" dirty="0" err="1">
                <a:cs typeface="Arial" charset="0"/>
              </a:rPr>
              <a:t>Department</a:t>
            </a:r>
            <a:r>
              <a:rPr lang="es-ES" sz="2800" b="1">
                <a:cs typeface="Arial" charset="0"/>
              </a:rPr>
              <a:t> </a:t>
            </a:r>
            <a:r>
              <a:rPr lang="es-ES" sz="2800" b="1" err="1">
                <a:cs typeface="Arial" charset="0"/>
              </a:rPr>
              <a:t>of</a:t>
            </a:r>
            <a:r>
              <a:rPr lang="es-ES" sz="2800" b="1">
                <a:cs typeface="Arial" charset="0"/>
              </a:rPr>
              <a:t> </a:t>
            </a:r>
            <a:r>
              <a:rPr lang="es-ES" sz="2800" b="1" err="1">
                <a:cs typeface="Arial" charset="0"/>
              </a:rPr>
              <a:t>Internal</a:t>
            </a:r>
            <a:r>
              <a:rPr lang="es-ES" sz="2800" b="1">
                <a:cs typeface="Arial" charset="0"/>
              </a:rPr>
              <a:t> Medicine – </a:t>
            </a:r>
          </a:p>
          <a:p>
            <a:pPr algn="ctr">
              <a:defRPr/>
            </a:pPr>
            <a:r>
              <a:rPr lang="es-ES" sz="2800" b="1">
                <a:cs typeface="Arial" charset="0"/>
              </a:rPr>
              <a:t>Hospital </a:t>
            </a:r>
            <a:r>
              <a:rPr lang="es-ES" sz="2800" b="1" err="1">
                <a:cs typeface="Arial" charset="0"/>
              </a:rPr>
              <a:t>Clínic</a:t>
            </a:r>
            <a:endParaRPr lang="es-ES" sz="2800" b="1">
              <a:cs typeface="Arial" charset="0"/>
            </a:endParaRPr>
          </a:p>
          <a:p>
            <a:pPr algn="ctr">
              <a:defRPr/>
            </a:pPr>
            <a:r>
              <a:rPr lang="es-ES" sz="2800" b="1" err="1">
                <a:cs typeface="Arial" charset="0"/>
              </a:rPr>
              <a:t>University</a:t>
            </a:r>
            <a:r>
              <a:rPr lang="es-ES" sz="2800" b="1">
                <a:cs typeface="Arial" charset="0"/>
              </a:rPr>
              <a:t> </a:t>
            </a:r>
            <a:r>
              <a:rPr lang="es-ES" sz="2800" b="1" err="1">
                <a:cs typeface="Arial" charset="0"/>
              </a:rPr>
              <a:t>of</a:t>
            </a:r>
            <a:r>
              <a:rPr lang="es-ES" sz="2800" b="1">
                <a:cs typeface="Arial" charset="0"/>
              </a:rPr>
              <a:t> Barcelona</a:t>
            </a:r>
          </a:p>
          <a:p>
            <a:pPr algn="ctr" eaLnBrk="1" hangingPunct="1">
              <a:defRPr/>
            </a:pPr>
            <a:r>
              <a:rPr lang="es-ES" sz="2800" b="1">
                <a:cs typeface="Arial" charset="0"/>
              </a:rPr>
              <a:t>CIBER OBN, Instituto de Salud Carlos III,</a:t>
            </a:r>
          </a:p>
          <a:p>
            <a:pPr algn="ctr" eaLnBrk="1" hangingPunct="1">
              <a:defRPr/>
            </a:pPr>
            <a:r>
              <a:rPr lang="es-ES" sz="2800" b="1" err="1">
                <a:cs typeface="Arial" charset="0"/>
              </a:rPr>
              <a:t>Government</a:t>
            </a:r>
            <a:r>
              <a:rPr lang="es-ES" sz="2800" b="1">
                <a:cs typeface="Arial" charset="0"/>
              </a:rPr>
              <a:t> </a:t>
            </a:r>
            <a:r>
              <a:rPr lang="es-ES" sz="2800" b="1" err="1">
                <a:cs typeface="Arial" charset="0"/>
              </a:rPr>
              <a:t>of</a:t>
            </a:r>
            <a:r>
              <a:rPr lang="es-ES" sz="2800" b="1">
                <a:cs typeface="Arial" charset="0"/>
              </a:rPr>
              <a:t> </a:t>
            </a:r>
            <a:r>
              <a:rPr lang="es-ES" sz="2800" b="1" err="1">
                <a:cs typeface="Arial" charset="0"/>
              </a:rPr>
              <a:t>Spain</a:t>
            </a:r>
            <a:endParaRPr lang="es-ES" sz="2800" b="1">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7405874" y="332656"/>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rot="10800000">
            <a:off x="7045873" y="332656"/>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rot="10800000">
            <a:off x="6685872" y="332655"/>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rot="10800000">
            <a:off x="6325871" y="332655"/>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rot="10800000">
            <a:off x="5965870" y="33265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8"/>
          <p:cNvSpPr/>
          <p:nvPr/>
        </p:nvSpPr>
        <p:spPr>
          <a:xfrm rot="10800000">
            <a:off x="5605869" y="332655"/>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9"/>
          <p:cNvSpPr/>
          <p:nvPr/>
        </p:nvSpPr>
        <p:spPr>
          <a:xfrm rot="10800000">
            <a:off x="5245868" y="332656"/>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
          <p:cNvSpPr/>
          <p:nvPr/>
        </p:nvSpPr>
        <p:spPr>
          <a:xfrm rot="10800000">
            <a:off x="4885867" y="332655"/>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p:nvPr/>
        </p:nvSpPr>
        <p:spPr>
          <a:xfrm rot="10800000">
            <a:off x="4525866" y="332656"/>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rot="10800000">
            <a:off x="4165865" y="332655"/>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rot="10800000">
            <a:off x="3805864" y="332655"/>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4"/>
          <p:cNvSpPr/>
          <p:nvPr/>
        </p:nvSpPr>
        <p:spPr>
          <a:xfrm rot="10800000">
            <a:off x="3445863" y="332656"/>
            <a:ext cx="216024"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p:cNvSpPr/>
          <p:nvPr/>
        </p:nvSpPr>
        <p:spPr>
          <a:xfrm rot="10800000">
            <a:off x="3085862" y="332656"/>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10800000">
            <a:off x="2725861" y="332655"/>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7"/>
          <p:cNvSpPr/>
          <p:nvPr/>
        </p:nvSpPr>
        <p:spPr>
          <a:xfrm rot="10800000">
            <a:off x="2365860" y="33265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rot="10800000">
            <a:off x="2005859" y="332655"/>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p:cNvSpPr/>
          <p:nvPr/>
        </p:nvSpPr>
        <p:spPr>
          <a:xfrm rot="10800000">
            <a:off x="1645858" y="332656"/>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20"/>
          <p:cNvSpPr/>
          <p:nvPr/>
        </p:nvSpPr>
        <p:spPr>
          <a:xfrm rot="10800000">
            <a:off x="1285857" y="332656"/>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21"/>
          <p:cNvSpPr/>
          <p:nvPr/>
        </p:nvSpPr>
        <p:spPr>
          <a:xfrm rot="10800000">
            <a:off x="925856" y="332655"/>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rot="10800000">
            <a:off x="565855" y="332655"/>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23"/>
          <p:cNvSpPr/>
          <p:nvPr/>
        </p:nvSpPr>
        <p:spPr>
          <a:xfrm rot="10800000">
            <a:off x="205854" y="332655"/>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Agrupa 28"/>
          <p:cNvGrpSpPr/>
          <p:nvPr/>
        </p:nvGrpSpPr>
        <p:grpSpPr>
          <a:xfrm rot="5400000" flipH="1">
            <a:off x="4382942" y="-4203380"/>
            <a:ext cx="216024" cy="8856048"/>
            <a:chOff x="179512" y="-1376855"/>
            <a:chExt cx="216024" cy="8856048"/>
          </a:xfrm>
        </p:grpSpPr>
        <p:sp>
          <p:nvSpPr>
            <p:cNvPr id="30" name="Rectangle 29"/>
            <p:cNvSpPr/>
            <p:nvPr/>
          </p:nvSpPr>
          <p:spPr>
            <a:xfrm rot="16200000">
              <a:off x="179512" y="7263169"/>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p:nvSpPr>
          <p:spPr>
            <a:xfrm rot="16200000">
              <a:off x="179512" y="6903168"/>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p:nvSpPr>
          <p:spPr>
            <a:xfrm rot="16200000">
              <a:off x="179512" y="6543167"/>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p:nvSpPr>
          <p:spPr>
            <a:xfrm rot="16200000">
              <a:off x="179512" y="6183166"/>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p:nvSpPr>
          <p:spPr>
            <a:xfrm rot="16200000">
              <a:off x="179512" y="582316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p:nvSpPr>
          <p:spPr>
            <a:xfrm rot="16200000">
              <a:off x="179512" y="5463164"/>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p:nvSpPr>
          <p:spPr>
            <a:xfrm rot="16200000">
              <a:off x="179512" y="5103163"/>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angle 36"/>
            <p:cNvSpPr/>
            <p:nvPr/>
          </p:nvSpPr>
          <p:spPr>
            <a:xfrm rot="16200000">
              <a:off x="179512" y="4743162"/>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37"/>
            <p:cNvSpPr/>
            <p:nvPr/>
          </p:nvSpPr>
          <p:spPr>
            <a:xfrm rot="16200000">
              <a:off x="179512" y="4383161"/>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angle 38"/>
            <p:cNvSpPr/>
            <p:nvPr/>
          </p:nvSpPr>
          <p:spPr>
            <a:xfrm rot="16200000">
              <a:off x="179512" y="4023160"/>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angle 39"/>
            <p:cNvSpPr/>
            <p:nvPr/>
          </p:nvSpPr>
          <p:spPr>
            <a:xfrm rot="16200000">
              <a:off x="179512" y="3663159"/>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angle 40"/>
            <p:cNvSpPr/>
            <p:nvPr/>
          </p:nvSpPr>
          <p:spPr>
            <a:xfrm rot="16200000">
              <a:off x="179512" y="3303158"/>
              <a:ext cx="216024"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angle 41"/>
            <p:cNvSpPr/>
            <p:nvPr/>
          </p:nvSpPr>
          <p:spPr>
            <a:xfrm rot="16200000">
              <a:off x="179512" y="2943157"/>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angle 42"/>
            <p:cNvSpPr/>
            <p:nvPr/>
          </p:nvSpPr>
          <p:spPr>
            <a:xfrm rot="16200000">
              <a:off x="179512" y="2583156"/>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angle 43"/>
            <p:cNvSpPr/>
            <p:nvPr/>
          </p:nvSpPr>
          <p:spPr>
            <a:xfrm rot="16200000">
              <a:off x="179512" y="222315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angle 44"/>
            <p:cNvSpPr/>
            <p:nvPr/>
          </p:nvSpPr>
          <p:spPr>
            <a:xfrm rot="16200000">
              <a:off x="179512" y="1863154"/>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angle 45"/>
            <p:cNvSpPr/>
            <p:nvPr/>
          </p:nvSpPr>
          <p:spPr>
            <a:xfrm rot="16200000">
              <a:off x="179512" y="1503153"/>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angle 46"/>
            <p:cNvSpPr/>
            <p:nvPr/>
          </p:nvSpPr>
          <p:spPr>
            <a:xfrm rot="16200000">
              <a:off x="179512" y="1143152"/>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angle 47"/>
            <p:cNvSpPr/>
            <p:nvPr/>
          </p:nvSpPr>
          <p:spPr>
            <a:xfrm rot="16200000">
              <a:off x="179512" y="783151"/>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angle 48"/>
            <p:cNvSpPr/>
            <p:nvPr/>
          </p:nvSpPr>
          <p:spPr>
            <a:xfrm rot="16200000">
              <a:off x="179512" y="423150"/>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angle 49"/>
            <p:cNvSpPr/>
            <p:nvPr/>
          </p:nvSpPr>
          <p:spPr>
            <a:xfrm rot="16200000">
              <a:off x="179512" y="63149"/>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angle 50"/>
            <p:cNvSpPr/>
            <p:nvPr/>
          </p:nvSpPr>
          <p:spPr>
            <a:xfrm rot="16200000">
              <a:off x="179512" y="-296852"/>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angle 51"/>
            <p:cNvSpPr/>
            <p:nvPr/>
          </p:nvSpPr>
          <p:spPr>
            <a:xfrm rot="16200000">
              <a:off x="179512" y="-656853"/>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angle 52"/>
            <p:cNvSpPr/>
            <p:nvPr/>
          </p:nvSpPr>
          <p:spPr>
            <a:xfrm rot="16200000">
              <a:off x="179512" y="-1016854"/>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angle 53"/>
            <p:cNvSpPr/>
            <p:nvPr/>
          </p:nvSpPr>
          <p:spPr>
            <a:xfrm rot="16200000">
              <a:off x="179512" y="-1376855"/>
              <a:ext cx="216024"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4" name="Rectangle 63"/>
          <p:cNvSpPr/>
          <p:nvPr/>
        </p:nvSpPr>
        <p:spPr>
          <a:xfrm rot="10800000">
            <a:off x="8892480" y="332656"/>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ctangle 64"/>
          <p:cNvSpPr/>
          <p:nvPr/>
        </p:nvSpPr>
        <p:spPr>
          <a:xfrm rot="10800000">
            <a:off x="8532479" y="332655"/>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Rectangle 65"/>
          <p:cNvSpPr/>
          <p:nvPr/>
        </p:nvSpPr>
        <p:spPr>
          <a:xfrm rot="10800000">
            <a:off x="8172478" y="332655"/>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ctangle 66"/>
          <p:cNvSpPr/>
          <p:nvPr/>
        </p:nvSpPr>
        <p:spPr>
          <a:xfrm rot="10800000">
            <a:off x="7812477" y="332655"/>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angle 54"/>
          <p:cNvSpPr/>
          <p:nvPr/>
        </p:nvSpPr>
        <p:spPr>
          <a:xfrm>
            <a:off x="0" y="6237312"/>
            <a:ext cx="9144000" cy="62068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p:cNvSpPr/>
          <p:nvPr/>
        </p:nvSpPr>
        <p:spPr>
          <a:xfrm>
            <a:off x="6012160" y="6381328"/>
            <a:ext cx="2752677" cy="276999"/>
          </a:xfrm>
          <a:prstGeom prst="rect">
            <a:avLst/>
          </a:prstGeom>
        </p:spPr>
        <p:txBody>
          <a:bodyPr wrap="none">
            <a:spAutoFit/>
          </a:bodyPr>
          <a:lstStyle/>
          <a:p>
            <a:r>
              <a:rPr lang="pt-BR" sz="1200" err="1">
                <a:solidFill>
                  <a:schemeClr val="bg1"/>
                </a:solidFill>
                <a:latin typeface="Arial" panose="020B0604020202020204" pitchFamily="34" charset="0"/>
                <a:cs typeface="Arial" panose="020B0604020202020204" pitchFamily="34" charset="0"/>
              </a:rPr>
              <a:t>Hasbani</a:t>
            </a:r>
            <a:r>
              <a:rPr lang="pt-BR" sz="1200">
                <a:solidFill>
                  <a:schemeClr val="bg1"/>
                </a:solidFill>
                <a:latin typeface="Arial" panose="020B0604020202020204" pitchFamily="34" charset="0"/>
                <a:cs typeface="Arial" panose="020B0604020202020204" pitchFamily="34" charset="0"/>
              </a:rPr>
              <a:t> NR, et al. </a:t>
            </a:r>
            <a:r>
              <a:rPr lang="pt-BR" sz="1200" err="1">
                <a:solidFill>
                  <a:schemeClr val="bg1"/>
                </a:solidFill>
                <a:latin typeface="Arial" panose="020B0604020202020204" pitchFamily="34" charset="0"/>
                <a:cs typeface="Arial" panose="020B0604020202020204" pitchFamily="34" charset="0"/>
              </a:rPr>
              <a:t>Circulation</a:t>
            </a:r>
            <a:r>
              <a:rPr lang="pt-BR" sz="1200">
                <a:solidFill>
                  <a:schemeClr val="bg1"/>
                </a:solidFill>
                <a:latin typeface="Arial" panose="020B0604020202020204" pitchFamily="34" charset="0"/>
                <a:cs typeface="Arial" panose="020B0604020202020204" pitchFamily="34" charset="0"/>
              </a:rPr>
              <a:t>. 2022.  </a:t>
            </a:r>
            <a:endParaRPr lang="es-ES" sz="120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DDACFBC-3A43-44E8-9767-80F17B6C8A93}"/>
              </a:ext>
            </a:extLst>
          </p:cNvPr>
          <p:cNvPicPr>
            <a:picLocks noChangeAspect="1"/>
          </p:cNvPicPr>
          <p:nvPr/>
        </p:nvPicPr>
        <p:blipFill>
          <a:blip r:embed="rId2" cstate="print"/>
          <a:stretch>
            <a:fillRect/>
          </a:stretch>
        </p:blipFill>
        <p:spPr>
          <a:xfrm>
            <a:off x="0" y="1369995"/>
            <a:ext cx="9144000" cy="4118010"/>
          </a:xfrm>
          <a:prstGeom prst="rect">
            <a:avLst/>
          </a:prstGeom>
        </p:spPr>
      </p:pic>
    </p:spTree>
    <p:extLst>
      <p:ext uri="{BB962C8B-B14F-4D97-AF65-F5344CB8AC3E}">
        <p14:creationId xmlns:p14="http://schemas.microsoft.com/office/powerpoint/2010/main" val="308743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7405874" y="332656"/>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rot="10800000">
            <a:off x="7045873" y="332656"/>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rot="10800000">
            <a:off x="6685872" y="332655"/>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rot="10800000">
            <a:off x="6325871" y="332655"/>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rot="10800000">
            <a:off x="5965870" y="33265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8"/>
          <p:cNvSpPr/>
          <p:nvPr/>
        </p:nvSpPr>
        <p:spPr>
          <a:xfrm rot="10800000">
            <a:off x="5605869" y="332655"/>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9"/>
          <p:cNvSpPr/>
          <p:nvPr/>
        </p:nvSpPr>
        <p:spPr>
          <a:xfrm rot="10800000">
            <a:off x="5245868" y="332656"/>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
          <p:cNvSpPr/>
          <p:nvPr/>
        </p:nvSpPr>
        <p:spPr>
          <a:xfrm rot="10800000">
            <a:off x="4885867" y="332655"/>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p:nvPr/>
        </p:nvSpPr>
        <p:spPr>
          <a:xfrm rot="10800000">
            <a:off x="4525866" y="332656"/>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rot="10800000">
            <a:off x="4165865" y="332655"/>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rot="10800000">
            <a:off x="3805864" y="332655"/>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4"/>
          <p:cNvSpPr/>
          <p:nvPr/>
        </p:nvSpPr>
        <p:spPr>
          <a:xfrm rot="10800000">
            <a:off x="3445863" y="332656"/>
            <a:ext cx="216024"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p:cNvSpPr/>
          <p:nvPr/>
        </p:nvSpPr>
        <p:spPr>
          <a:xfrm rot="10800000">
            <a:off x="3085862" y="332656"/>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10800000">
            <a:off x="2725861" y="332655"/>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7"/>
          <p:cNvSpPr/>
          <p:nvPr/>
        </p:nvSpPr>
        <p:spPr>
          <a:xfrm rot="10800000">
            <a:off x="2365860" y="33265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rot="10800000">
            <a:off x="2005859" y="332655"/>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p:cNvSpPr/>
          <p:nvPr/>
        </p:nvSpPr>
        <p:spPr>
          <a:xfrm rot="10800000">
            <a:off x="1645858" y="332656"/>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20"/>
          <p:cNvSpPr/>
          <p:nvPr/>
        </p:nvSpPr>
        <p:spPr>
          <a:xfrm rot="10800000">
            <a:off x="1285857" y="332656"/>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21"/>
          <p:cNvSpPr/>
          <p:nvPr/>
        </p:nvSpPr>
        <p:spPr>
          <a:xfrm rot="10800000">
            <a:off x="925856" y="332655"/>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rot="10800000">
            <a:off x="565855" y="332655"/>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23"/>
          <p:cNvSpPr/>
          <p:nvPr/>
        </p:nvSpPr>
        <p:spPr>
          <a:xfrm rot="10800000">
            <a:off x="205854" y="332655"/>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Agrupa 28"/>
          <p:cNvGrpSpPr/>
          <p:nvPr/>
        </p:nvGrpSpPr>
        <p:grpSpPr>
          <a:xfrm rot="5400000" flipH="1">
            <a:off x="4382942" y="-4203380"/>
            <a:ext cx="216024" cy="8856048"/>
            <a:chOff x="179512" y="-1376855"/>
            <a:chExt cx="216024" cy="8856048"/>
          </a:xfrm>
        </p:grpSpPr>
        <p:sp>
          <p:nvSpPr>
            <p:cNvPr id="30" name="Rectangle 29"/>
            <p:cNvSpPr/>
            <p:nvPr/>
          </p:nvSpPr>
          <p:spPr>
            <a:xfrm rot="16200000">
              <a:off x="179512" y="7263169"/>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p:nvSpPr>
          <p:spPr>
            <a:xfrm rot="16200000">
              <a:off x="179512" y="6903168"/>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p:nvSpPr>
          <p:spPr>
            <a:xfrm rot="16200000">
              <a:off x="179512" y="6543167"/>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p:nvSpPr>
          <p:spPr>
            <a:xfrm rot="16200000">
              <a:off x="179512" y="6183166"/>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p:nvSpPr>
          <p:spPr>
            <a:xfrm rot="16200000">
              <a:off x="179512" y="582316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p:nvSpPr>
          <p:spPr>
            <a:xfrm rot="16200000">
              <a:off x="179512" y="5463164"/>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p:nvSpPr>
          <p:spPr>
            <a:xfrm rot="16200000">
              <a:off x="179512" y="5103163"/>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angle 36"/>
            <p:cNvSpPr/>
            <p:nvPr/>
          </p:nvSpPr>
          <p:spPr>
            <a:xfrm rot="16200000">
              <a:off x="179512" y="4743162"/>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37"/>
            <p:cNvSpPr/>
            <p:nvPr/>
          </p:nvSpPr>
          <p:spPr>
            <a:xfrm rot="16200000">
              <a:off x="179512" y="4383161"/>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angle 38"/>
            <p:cNvSpPr/>
            <p:nvPr/>
          </p:nvSpPr>
          <p:spPr>
            <a:xfrm rot="16200000">
              <a:off x="179512" y="4023160"/>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angle 39"/>
            <p:cNvSpPr/>
            <p:nvPr/>
          </p:nvSpPr>
          <p:spPr>
            <a:xfrm rot="16200000">
              <a:off x="179512" y="3663159"/>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angle 40"/>
            <p:cNvSpPr/>
            <p:nvPr/>
          </p:nvSpPr>
          <p:spPr>
            <a:xfrm rot="16200000">
              <a:off x="179512" y="3303158"/>
              <a:ext cx="216024"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angle 41"/>
            <p:cNvSpPr/>
            <p:nvPr/>
          </p:nvSpPr>
          <p:spPr>
            <a:xfrm rot="16200000">
              <a:off x="179512" y="2943157"/>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angle 42"/>
            <p:cNvSpPr/>
            <p:nvPr/>
          </p:nvSpPr>
          <p:spPr>
            <a:xfrm rot="16200000">
              <a:off x="179512" y="2583156"/>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angle 43"/>
            <p:cNvSpPr/>
            <p:nvPr/>
          </p:nvSpPr>
          <p:spPr>
            <a:xfrm rot="16200000">
              <a:off x="179512" y="2223155"/>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angle 44"/>
            <p:cNvSpPr/>
            <p:nvPr/>
          </p:nvSpPr>
          <p:spPr>
            <a:xfrm rot="16200000">
              <a:off x="179512" y="1863154"/>
              <a:ext cx="216024"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angle 45"/>
            <p:cNvSpPr/>
            <p:nvPr/>
          </p:nvSpPr>
          <p:spPr>
            <a:xfrm rot="16200000">
              <a:off x="179512" y="1503153"/>
              <a:ext cx="216024"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angle 46"/>
            <p:cNvSpPr/>
            <p:nvPr/>
          </p:nvSpPr>
          <p:spPr>
            <a:xfrm rot="16200000">
              <a:off x="179512" y="1143152"/>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angle 47"/>
            <p:cNvSpPr/>
            <p:nvPr/>
          </p:nvSpPr>
          <p:spPr>
            <a:xfrm rot="16200000">
              <a:off x="179512" y="783151"/>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angle 48"/>
            <p:cNvSpPr/>
            <p:nvPr/>
          </p:nvSpPr>
          <p:spPr>
            <a:xfrm rot="16200000">
              <a:off x="179512" y="423150"/>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angle 49"/>
            <p:cNvSpPr/>
            <p:nvPr/>
          </p:nvSpPr>
          <p:spPr>
            <a:xfrm rot="16200000">
              <a:off x="179512" y="63149"/>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angle 50"/>
            <p:cNvSpPr/>
            <p:nvPr/>
          </p:nvSpPr>
          <p:spPr>
            <a:xfrm rot="16200000">
              <a:off x="179512" y="-296852"/>
              <a:ext cx="21602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angle 51"/>
            <p:cNvSpPr/>
            <p:nvPr/>
          </p:nvSpPr>
          <p:spPr>
            <a:xfrm rot="16200000">
              <a:off x="179512" y="-656853"/>
              <a:ext cx="216024"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angle 52"/>
            <p:cNvSpPr/>
            <p:nvPr/>
          </p:nvSpPr>
          <p:spPr>
            <a:xfrm rot="16200000">
              <a:off x="179512" y="-1016854"/>
              <a:ext cx="216024"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angle 53"/>
            <p:cNvSpPr/>
            <p:nvPr/>
          </p:nvSpPr>
          <p:spPr>
            <a:xfrm rot="16200000">
              <a:off x="179512" y="-1376855"/>
              <a:ext cx="216024"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4" name="Rectangle 63"/>
          <p:cNvSpPr/>
          <p:nvPr/>
        </p:nvSpPr>
        <p:spPr>
          <a:xfrm rot="10800000">
            <a:off x="8892480" y="332656"/>
            <a:ext cx="216024"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ctangle 64"/>
          <p:cNvSpPr/>
          <p:nvPr/>
        </p:nvSpPr>
        <p:spPr>
          <a:xfrm rot="10800000">
            <a:off x="8532479" y="332655"/>
            <a:ext cx="216024"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Rectangle 65"/>
          <p:cNvSpPr/>
          <p:nvPr/>
        </p:nvSpPr>
        <p:spPr>
          <a:xfrm rot="10800000">
            <a:off x="8172478" y="332655"/>
            <a:ext cx="216024"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ctangle 66"/>
          <p:cNvSpPr/>
          <p:nvPr/>
        </p:nvSpPr>
        <p:spPr>
          <a:xfrm rot="10800000">
            <a:off x="7812477" y="332655"/>
            <a:ext cx="216024"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angle 54"/>
          <p:cNvSpPr/>
          <p:nvPr/>
        </p:nvSpPr>
        <p:spPr>
          <a:xfrm>
            <a:off x="0" y="6237312"/>
            <a:ext cx="9144000" cy="62068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p:cNvSpPr/>
          <p:nvPr/>
        </p:nvSpPr>
        <p:spPr>
          <a:xfrm>
            <a:off x="6211811" y="6409156"/>
            <a:ext cx="2752677" cy="276999"/>
          </a:xfrm>
          <a:prstGeom prst="rect">
            <a:avLst/>
          </a:prstGeom>
        </p:spPr>
        <p:txBody>
          <a:bodyPr wrap="none">
            <a:spAutoFit/>
          </a:bodyPr>
          <a:lstStyle/>
          <a:p>
            <a:r>
              <a:rPr lang="pt-BR" sz="1200" err="1">
                <a:solidFill>
                  <a:schemeClr val="bg1"/>
                </a:solidFill>
                <a:latin typeface="Arial" panose="020B0604020202020204" pitchFamily="34" charset="0"/>
                <a:cs typeface="Arial" panose="020B0604020202020204" pitchFamily="34" charset="0"/>
              </a:rPr>
              <a:t>Hasbani</a:t>
            </a:r>
            <a:r>
              <a:rPr lang="pt-BR" sz="1200">
                <a:solidFill>
                  <a:schemeClr val="bg1"/>
                </a:solidFill>
                <a:latin typeface="Arial" panose="020B0604020202020204" pitchFamily="34" charset="0"/>
                <a:cs typeface="Arial" panose="020B0604020202020204" pitchFamily="34" charset="0"/>
              </a:rPr>
              <a:t> NR, et al. </a:t>
            </a:r>
            <a:r>
              <a:rPr lang="pt-BR" sz="1200" err="1">
                <a:solidFill>
                  <a:schemeClr val="bg1"/>
                </a:solidFill>
                <a:latin typeface="Arial" panose="020B0604020202020204" pitchFamily="34" charset="0"/>
                <a:cs typeface="Arial" panose="020B0604020202020204" pitchFamily="34" charset="0"/>
              </a:rPr>
              <a:t>Circulation</a:t>
            </a:r>
            <a:r>
              <a:rPr lang="pt-BR" sz="1200">
                <a:solidFill>
                  <a:schemeClr val="bg1"/>
                </a:solidFill>
                <a:latin typeface="Arial" panose="020B0604020202020204" pitchFamily="34" charset="0"/>
                <a:cs typeface="Arial" panose="020B0604020202020204" pitchFamily="34" charset="0"/>
              </a:rPr>
              <a:t>. 2022.  </a:t>
            </a:r>
            <a:endParaRPr lang="es-ES" sz="1200">
              <a:solidFill>
                <a:schemeClr val="bg1"/>
              </a:solidFill>
              <a:latin typeface="Arial" panose="020B0604020202020204" pitchFamily="34" charset="0"/>
              <a:cs typeface="Arial" panose="020B0604020202020204" pitchFamily="34" charset="0"/>
            </a:endParaRPr>
          </a:p>
        </p:txBody>
      </p:sp>
      <p:pic>
        <p:nvPicPr>
          <p:cNvPr id="27" name="Imagen 26">
            <a:extLst>
              <a:ext uri="{FF2B5EF4-FFF2-40B4-BE49-F238E27FC236}">
                <a16:creationId xmlns:a16="http://schemas.microsoft.com/office/drawing/2014/main" id="{37E3AE4E-572F-4981-9E42-BF4974DDEEBD}"/>
              </a:ext>
            </a:extLst>
          </p:cNvPr>
          <p:cNvPicPr>
            <a:picLocks noChangeAspect="1"/>
          </p:cNvPicPr>
          <p:nvPr/>
        </p:nvPicPr>
        <p:blipFill>
          <a:blip r:embed="rId2" cstate="print"/>
          <a:stretch>
            <a:fillRect/>
          </a:stretch>
        </p:blipFill>
        <p:spPr>
          <a:xfrm>
            <a:off x="151612" y="878395"/>
            <a:ext cx="4587309" cy="2383956"/>
          </a:xfrm>
          <a:prstGeom prst="rect">
            <a:avLst/>
          </a:prstGeom>
        </p:spPr>
      </p:pic>
      <p:pic>
        <p:nvPicPr>
          <p:cNvPr id="56" name="Imagen 55">
            <a:extLst>
              <a:ext uri="{FF2B5EF4-FFF2-40B4-BE49-F238E27FC236}">
                <a16:creationId xmlns:a16="http://schemas.microsoft.com/office/drawing/2014/main" id="{9B87ABB1-C3B0-4A8D-954D-DD00452E8865}"/>
              </a:ext>
            </a:extLst>
          </p:cNvPr>
          <p:cNvPicPr>
            <a:picLocks noChangeAspect="1"/>
          </p:cNvPicPr>
          <p:nvPr/>
        </p:nvPicPr>
        <p:blipFill>
          <a:blip r:embed="rId3" cstate="print"/>
          <a:stretch>
            <a:fillRect/>
          </a:stretch>
        </p:blipFill>
        <p:spPr>
          <a:xfrm>
            <a:off x="208762" y="3416676"/>
            <a:ext cx="4533128" cy="2383956"/>
          </a:xfrm>
          <a:prstGeom prst="rect">
            <a:avLst/>
          </a:prstGeom>
        </p:spPr>
      </p:pic>
      <p:pic>
        <p:nvPicPr>
          <p:cNvPr id="59" name="Imagen 58">
            <a:extLst>
              <a:ext uri="{FF2B5EF4-FFF2-40B4-BE49-F238E27FC236}">
                <a16:creationId xmlns:a16="http://schemas.microsoft.com/office/drawing/2014/main" id="{D91CBC82-C3B7-4EF5-913B-D9A720CE0B88}"/>
              </a:ext>
            </a:extLst>
          </p:cNvPr>
          <p:cNvPicPr>
            <a:picLocks noChangeAspect="1"/>
          </p:cNvPicPr>
          <p:nvPr/>
        </p:nvPicPr>
        <p:blipFill>
          <a:blip r:embed="rId4" cstate="print"/>
          <a:stretch>
            <a:fillRect/>
          </a:stretch>
        </p:blipFill>
        <p:spPr>
          <a:xfrm>
            <a:off x="4738921" y="3590776"/>
            <a:ext cx="4217746" cy="2234901"/>
          </a:xfrm>
          <a:prstGeom prst="rect">
            <a:avLst/>
          </a:prstGeom>
        </p:spPr>
      </p:pic>
      <p:sp>
        <p:nvSpPr>
          <p:cNvPr id="68" name="CuadroTexto 67">
            <a:extLst>
              <a:ext uri="{FF2B5EF4-FFF2-40B4-BE49-F238E27FC236}">
                <a16:creationId xmlns:a16="http://schemas.microsoft.com/office/drawing/2014/main" id="{6F4DD675-A8EA-45A5-A1E2-EBECF512FECF}"/>
              </a:ext>
            </a:extLst>
          </p:cNvPr>
          <p:cNvSpPr txBox="1"/>
          <p:nvPr/>
        </p:nvSpPr>
        <p:spPr>
          <a:xfrm>
            <a:off x="4860032" y="877104"/>
            <a:ext cx="4248520" cy="584775"/>
          </a:xfrm>
          <a:prstGeom prst="rect">
            <a:avLst/>
          </a:prstGeom>
          <a:noFill/>
        </p:spPr>
        <p:txBody>
          <a:bodyPr wrap="square">
            <a:spAutoFit/>
          </a:bodyPr>
          <a:lstStyle/>
          <a:p>
            <a:r>
              <a:rPr lang="en-US" sz="1600" b="1"/>
              <a:t>Figure 1. </a:t>
            </a:r>
            <a:r>
              <a:rPr lang="en-US" sz="1600"/>
              <a:t>Cumulative incidence of CHD according to polygenic risk and Life’s Simple 7 score</a:t>
            </a:r>
            <a:endParaRPr lang="es-ES" sz="1600"/>
          </a:p>
        </p:txBody>
      </p:sp>
      <p:sp>
        <p:nvSpPr>
          <p:cNvPr id="60" name="59 CuadroTexto"/>
          <p:cNvSpPr txBox="1"/>
          <p:nvPr/>
        </p:nvSpPr>
        <p:spPr>
          <a:xfrm>
            <a:off x="4860032" y="1868631"/>
            <a:ext cx="4175823" cy="1200329"/>
          </a:xfrm>
          <a:prstGeom prst="rect">
            <a:avLst/>
          </a:prstGeom>
          <a:noFill/>
        </p:spPr>
        <p:txBody>
          <a:bodyPr wrap="none" rtlCol="0">
            <a:spAutoFit/>
          </a:bodyPr>
          <a:lstStyle/>
          <a:p>
            <a:r>
              <a:rPr lang="en-US"/>
              <a:t>The </a:t>
            </a:r>
            <a:r>
              <a:rPr lang="en-US" b="1"/>
              <a:t>polygenic risk score </a:t>
            </a:r>
            <a:r>
              <a:rPr lang="en-US"/>
              <a:t>(PRS) comprised </a:t>
            </a:r>
          </a:p>
          <a:p>
            <a:r>
              <a:rPr lang="en-US"/>
              <a:t>more than </a:t>
            </a:r>
            <a:r>
              <a:rPr lang="en-US" b="1">
                <a:solidFill>
                  <a:srgbClr val="FF0000"/>
                </a:solidFill>
              </a:rPr>
              <a:t>6 million genetic variants </a:t>
            </a:r>
          </a:p>
          <a:p>
            <a:r>
              <a:rPr lang="en-US"/>
              <a:t>categorized into low (&lt;20th percentile), </a:t>
            </a:r>
          </a:p>
          <a:p>
            <a:r>
              <a:rPr lang="en-US"/>
              <a:t>intermediate, and high (&gt;80th percentile)</a:t>
            </a:r>
            <a:endParaRPr lang="es-ES"/>
          </a:p>
        </p:txBody>
      </p:sp>
    </p:spTree>
    <p:extLst>
      <p:ext uri="{BB962C8B-B14F-4D97-AF65-F5344CB8AC3E}">
        <p14:creationId xmlns:p14="http://schemas.microsoft.com/office/powerpoint/2010/main" val="325974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AutoShape 4" descr="Diet, life&amp;amp;#39;s &amp;amp;quot;Simple 7&amp;amp;quot; are among the keys to beating heart disease -  oregonliv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7046" name="AutoShape 6" descr="https://www.oregonlive.com/resizer/1Qn8S9AA8ToB-uqiImvI5UGnKD4=/1280x0/smart/advancelocal-adapter-image-uploads.s3.amazonaws.com/image.oregonlive.com/home/olive-media/width2048/img/health_plus/photo/2018/02/21/24183368-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7048" name="AutoShape 8" descr="\\cscfsvpm01.csc.es\Data$\RESTRUCH\Pictures\DEFICITS VITAMINICOS\Life simple 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7050" name="Picture 10" descr="Reduce the Risk of Cardiovascular Disease - Healthy Life Style Series"/>
          <p:cNvPicPr>
            <a:picLocks noChangeAspect="1" noChangeArrowheads="1"/>
          </p:cNvPicPr>
          <p:nvPr/>
        </p:nvPicPr>
        <p:blipFill>
          <a:blip r:embed="rId2" cstate="print"/>
          <a:srcRect/>
          <a:stretch>
            <a:fillRect/>
          </a:stretch>
        </p:blipFill>
        <p:spPr bwMode="auto">
          <a:xfrm>
            <a:off x="-1108631" y="188640"/>
            <a:ext cx="11153239" cy="627369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412177"/>
            <a:ext cx="7776864" cy="584775"/>
          </a:xfrm>
          <a:prstGeom prst="rect">
            <a:avLst/>
          </a:prstGeom>
          <a:solidFill>
            <a:schemeClr val="bg1">
              <a:lumMod val="85000"/>
            </a:schemeClr>
          </a:solidFill>
          <a:ln w="38100">
            <a:solidFill>
              <a:schemeClr val="bg1"/>
            </a:solidFill>
          </a:ln>
        </p:spPr>
        <p:txBody>
          <a:bodyPr wrap="square">
            <a:spAutoFit/>
          </a:bodyPr>
          <a:lstStyle/>
          <a:p>
            <a:pPr algn="ctr">
              <a:defRPr/>
            </a:pPr>
            <a:r>
              <a:rPr lang="es-ES" sz="3200" b="1">
                <a:latin typeface="+mj-lt"/>
                <a:ea typeface="MS PGothic" charset="0"/>
                <a:cs typeface="MS PGothic" charset="0"/>
              </a:rPr>
              <a:t>PERSONALIZED NUTRITION</a:t>
            </a:r>
          </a:p>
        </p:txBody>
      </p:sp>
      <p:sp>
        <p:nvSpPr>
          <p:cNvPr id="5" name="4 Rectángulo"/>
          <p:cNvSpPr/>
          <p:nvPr/>
        </p:nvSpPr>
        <p:spPr>
          <a:xfrm>
            <a:off x="683568" y="3708321"/>
            <a:ext cx="7776864" cy="584775"/>
          </a:xfrm>
          <a:prstGeom prst="rect">
            <a:avLst/>
          </a:prstGeom>
          <a:solidFill>
            <a:schemeClr val="bg1">
              <a:lumMod val="85000"/>
            </a:schemeClr>
          </a:solidFill>
          <a:ln w="76200">
            <a:solidFill>
              <a:schemeClr val="tx1"/>
            </a:solidFill>
          </a:ln>
        </p:spPr>
        <p:txBody>
          <a:bodyPr wrap="square">
            <a:spAutoFit/>
          </a:bodyPr>
          <a:lstStyle/>
          <a:p>
            <a:pPr algn="ctr">
              <a:defRPr/>
            </a:pPr>
            <a:r>
              <a:rPr lang="es-ES" sz="3200" b="1">
                <a:latin typeface="+mj-lt"/>
                <a:ea typeface="MS PGothic" charset="0"/>
                <a:cs typeface="MS PGothic" charset="0"/>
              </a:rPr>
              <a:t>POPULATION NUTRITION</a:t>
            </a:r>
          </a:p>
        </p:txBody>
      </p:sp>
      <p:sp>
        <p:nvSpPr>
          <p:cNvPr id="6" name="5 Título"/>
          <p:cNvSpPr txBox="1">
            <a:spLocks/>
          </p:cNvSpPr>
          <p:nvPr/>
        </p:nvSpPr>
        <p:spPr>
          <a:xfrm>
            <a:off x="685800" y="4932457"/>
            <a:ext cx="7772400" cy="584775"/>
          </a:xfrm>
          <a:prstGeom prst="rect">
            <a:avLst/>
          </a:prstGeom>
          <a:solidFill>
            <a:schemeClr val="bg1">
              <a:lumMod val="85000"/>
            </a:schemeClr>
          </a:solidFill>
          <a:ln w="38100">
            <a:noFill/>
          </a:ln>
        </p:spPr>
        <p:txBody>
          <a:bodyPr vert="horz" wrap="square"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small" spc="0" normalizeH="0" baseline="0" noProof="0">
                <a:ln>
                  <a:noFill/>
                </a:ln>
                <a:effectLst/>
                <a:uLnTx/>
                <a:uFillTx/>
                <a:latin typeface="+mj-lt"/>
                <a:ea typeface="MS PGothic" charset="0"/>
                <a:cs typeface="MS PGothic" charset="0"/>
              </a:rPr>
              <a:t>PLANETARY NUTRITION</a:t>
            </a:r>
            <a:r>
              <a:rPr kumimoji="0" lang="es-ES" sz="3200" b="1" i="0" u="none" strike="noStrike" kern="1200" cap="small" spc="0" normalizeH="0" noProof="0">
                <a:ln>
                  <a:noFill/>
                </a:ln>
                <a:effectLst/>
                <a:uLnTx/>
                <a:uFillTx/>
                <a:latin typeface="+mj-lt"/>
                <a:ea typeface="MS PGothic" charset="0"/>
                <a:cs typeface="MS PGothic" charset="0"/>
              </a:rPr>
              <a:t> </a:t>
            </a:r>
            <a:endParaRPr kumimoji="0" lang="es-ES" sz="3200" b="1" i="0" u="none" strike="noStrike" kern="1200" cap="small" spc="0" normalizeH="0" baseline="0" noProof="0">
              <a:ln>
                <a:noFill/>
              </a:ln>
              <a:effectLst/>
              <a:uLnTx/>
              <a:uFillTx/>
              <a:latin typeface="+mj-lt"/>
              <a:ea typeface="MS PGothic" charset="0"/>
              <a:cs typeface="MS PGothic" charset="0"/>
            </a:endParaRPr>
          </a:p>
        </p:txBody>
      </p:sp>
      <p:sp>
        <p:nvSpPr>
          <p:cNvPr id="7" name="6 CuadroTexto"/>
          <p:cNvSpPr txBox="1"/>
          <p:nvPr/>
        </p:nvSpPr>
        <p:spPr>
          <a:xfrm>
            <a:off x="611560" y="797803"/>
            <a:ext cx="7776863" cy="646331"/>
          </a:xfrm>
          <a:prstGeom prst="rect">
            <a:avLst/>
          </a:prstGeom>
          <a:solidFill>
            <a:schemeClr val="accent3">
              <a:lumMod val="20000"/>
              <a:lumOff val="80000"/>
            </a:schemeClr>
          </a:solidFill>
        </p:spPr>
        <p:txBody>
          <a:bodyPr wrap="square" rtlCol="0">
            <a:spAutoFit/>
          </a:bodyPr>
          <a:lstStyle/>
          <a:p>
            <a:pPr algn="ctr"/>
            <a:r>
              <a:rPr lang="es-ES" sz="3600" b="1">
                <a:solidFill>
                  <a:schemeClr val="accent3">
                    <a:lumMod val="50000"/>
                  </a:schemeClr>
                </a:solidFill>
              </a:rPr>
              <a:t>NUTRITIONAL INTERVENTION</a:t>
            </a:r>
          </a:p>
        </p:txBody>
      </p:sp>
    </p:spTree>
    <p:extLst>
      <p:ext uri="{BB962C8B-B14F-4D97-AF65-F5344CB8AC3E}">
        <p14:creationId xmlns:p14="http://schemas.microsoft.com/office/powerpoint/2010/main" val="381323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323"/>
          <a:stretch/>
        </p:blipFill>
        <p:spPr bwMode="auto">
          <a:xfrm>
            <a:off x="1691680" y="980728"/>
            <a:ext cx="6264696" cy="586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83568" y="44624"/>
            <a:ext cx="8064896" cy="1077218"/>
          </a:xfrm>
          <a:prstGeom prst="rect">
            <a:avLst/>
          </a:prstGeom>
          <a:solidFill>
            <a:schemeClr val="accent3">
              <a:lumMod val="20000"/>
              <a:lumOff val="80000"/>
            </a:schemeClr>
          </a:solidFill>
        </p:spPr>
        <p:txBody>
          <a:bodyPr wrap="square">
            <a:spAutoFit/>
          </a:bodyPr>
          <a:lstStyle/>
          <a:p>
            <a:pPr algn="ctr"/>
            <a:r>
              <a:rPr lang="en-US" sz="3200" b="1">
                <a:solidFill>
                  <a:schemeClr val="accent3">
                    <a:lumMod val="75000"/>
                  </a:schemeClr>
                </a:solidFill>
              </a:rPr>
              <a:t>THE MEDITERRANEAN DIET </a:t>
            </a:r>
          </a:p>
          <a:p>
            <a:pPr algn="ctr"/>
            <a:r>
              <a:rPr lang="en-US" sz="3200" b="1" dirty="0">
                <a:solidFill>
                  <a:schemeClr val="accent3">
                    <a:lumMod val="75000"/>
                  </a:schemeClr>
                </a:solidFill>
              </a:rPr>
              <a:t>THE BEST DIETARY PATTERN IN 2022</a:t>
            </a:r>
            <a:endParaRPr lang="es-ES" sz="3200" b="1" dirty="0">
              <a:solidFill>
                <a:schemeClr val="accent3">
                  <a:lumMod val="75000"/>
                </a:schemeClr>
              </a:solidFill>
            </a:endParaRPr>
          </a:p>
        </p:txBody>
      </p:sp>
      <p:sp>
        <p:nvSpPr>
          <p:cNvPr id="4" name="3 Rectángulo redondeado"/>
          <p:cNvSpPr/>
          <p:nvPr/>
        </p:nvSpPr>
        <p:spPr>
          <a:xfrm>
            <a:off x="3635896" y="3602336"/>
            <a:ext cx="2304256" cy="57606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effectLst>
                  <a:outerShdw blurRad="38100" dist="38100" dir="2700000" algn="tl">
                    <a:srgbClr val="000000">
                      <a:alpha val="43137"/>
                    </a:srgbClr>
                  </a:outerShdw>
                </a:effectLst>
              </a:rPr>
              <a:t>MEDITERRANEAN DIET</a:t>
            </a:r>
          </a:p>
        </p:txBody>
      </p:sp>
      <p:pic>
        <p:nvPicPr>
          <p:cNvPr id="5" name="Picture 8"/>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5536" y="1268760"/>
            <a:ext cx="1908804" cy="143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2591272" y="4437112"/>
            <a:ext cx="1512168" cy="57606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t>DASH DIET</a:t>
            </a:r>
            <a:endParaRPr lang="es-ES" sz="1600" b="1">
              <a:effectLst>
                <a:outerShdw blurRad="38100" dist="38100" dir="2700000" algn="tl">
                  <a:srgbClr val="000000">
                    <a:alpha val="43137"/>
                  </a:srgbClr>
                </a:outerShdw>
              </a:effectLst>
            </a:endParaRPr>
          </a:p>
        </p:txBody>
      </p:sp>
      <p:sp>
        <p:nvSpPr>
          <p:cNvPr id="7" name="6 Rectángulo redondeado"/>
          <p:cNvSpPr/>
          <p:nvPr/>
        </p:nvSpPr>
        <p:spPr>
          <a:xfrm>
            <a:off x="5436096" y="4653136"/>
            <a:ext cx="1944216" cy="5760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t>FLEXITARIAN DIET</a:t>
            </a:r>
            <a:endParaRPr lang="es-ES" sz="1600" b="1">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utas"/>
          <p:cNvPicPr preferRelativeResize="0">
            <a:picLocks noChangeArrowheads="1"/>
          </p:cNvPicPr>
          <p:nvPr/>
        </p:nvPicPr>
        <p:blipFill>
          <a:blip r:embed="rId2" cstate="print"/>
          <a:srcRect/>
          <a:stretch>
            <a:fillRect/>
          </a:stretch>
        </p:blipFill>
        <p:spPr bwMode="auto">
          <a:xfrm>
            <a:off x="3643706" y="5156597"/>
            <a:ext cx="1763889" cy="1690687"/>
          </a:xfrm>
          <a:prstGeom prst="rect">
            <a:avLst/>
          </a:prstGeom>
          <a:noFill/>
          <a:ln w="38100">
            <a:solidFill>
              <a:schemeClr val="bg1"/>
            </a:solidFill>
            <a:miter lim="800000"/>
            <a:headEnd/>
            <a:tailEnd/>
          </a:ln>
        </p:spPr>
      </p:pic>
      <p:pic>
        <p:nvPicPr>
          <p:cNvPr id="3" name="Picture 3" descr="fresh-fish"/>
          <p:cNvPicPr preferRelativeResize="0">
            <a:picLocks noChangeArrowheads="1"/>
          </p:cNvPicPr>
          <p:nvPr/>
        </p:nvPicPr>
        <p:blipFill>
          <a:blip r:embed="rId3" cstate="print"/>
          <a:srcRect/>
          <a:stretch>
            <a:fillRect/>
          </a:stretch>
        </p:blipFill>
        <p:spPr bwMode="auto">
          <a:xfrm>
            <a:off x="7309773" y="5194697"/>
            <a:ext cx="1763889" cy="1690687"/>
          </a:xfrm>
          <a:prstGeom prst="rect">
            <a:avLst/>
          </a:prstGeom>
          <a:noFill/>
          <a:ln w="38100">
            <a:solidFill>
              <a:schemeClr val="bg1"/>
            </a:solidFill>
            <a:miter lim="800000"/>
            <a:headEnd/>
            <a:tailEnd/>
          </a:ln>
        </p:spPr>
      </p:pic>
      <p:pic>
        <p:nvPicPr>
          <p:cNvPr id="4" name="Picture 4" descr="verduras"/>
          <p:cNvPicPr preferRelativeResize="0">
            <a:picLocks noChangeArrowheads="1"/>
          </p:cNvPicPr>
          <p:nvPr/>
        </p:nvPicPr>
        <p:blipFill>
          <a:blip r:embed="rId4" cstate="print"/>
          <a:srcRect/>
          <a:stretch>
            <a:fillRect/>
          </a:stretch>
        </p:blipFill>
        <p:spPr bwMode="auto">
          <a:xfrm>
            <a:off x="35496" y="1772047"/>
            <a:ext cx="1763889" cy="1690687"/>
          </a:xfrm>
          <a:prstGeom prst="rect">
            <a:avLst/>
          </a:prstGeom>
          <a:noFill/>
          <a:ln w="38100">
            <a:solidFill>
              <a:schemeClr val="bg1"/>
            </a:solidFill>
            <a:miter lim="800000"/>
            <a:headEnd/>
            <a:tailEnd/>
          </a:ln>
        </p:spPr>
      </p:pic>
      <p:pic>
        <p:nvPicPr>
          <p:cNvPr id="5" name="Picture 5" descr="frutos secos"/>
          <p:cNvPicPr preferRelativeResize="0">
            <a:picLocks noChangeArrowheads="1"/>
          </p:cNvPicPr>
          <p:nvPr/>
        </p:nvPicPr>
        <p:blipFill>
          <a:blip r:embed="rId5" cstate="print"/>
          <a:srcRect l="15651" t="16003" r="18814" b="21793"/>
          <a:stretch>
            <a:fillRect/>
          </a:stretch>
        </p:blipFill>
        <p:spPr bwMode="auto">
          <a:xfrm>
            <a:off x="35496" y="144858"/>
            <a:ext cx="1763889" cy="1690688"/>
          </a:xfrm>
          <a:prstGeom prst="rect">
            <a:avLst/>
          </a:prstGeom>
          <a:noFill/>
          <a:ln w="38100">
            <a:solidFill>
              <a:schemeClr val="bg1"/>
            </a:solidFill>
            <a:miter lim="800000"/>
            <a:headEnd/>
            <a:tailEnd/>
          </a:ln>
        </p:spPr>
      </p:pic>
      <p:pic>
        <p:nvPicPr>
          <p:cNvPr id="6" name="Picture 6" descr="aceituna-aceite-empeltre"/>
          <p:cNvPicPr preferRelativeResize="0">
            <a:picLocks noChangeArrowheads="1"/>
          </p:cNvPicPr>
          <p:nvPr/>
        </p:nvPicPr>
        <p:blipFill>
          <a:blip r:embed="rId6" cstate="print"/>
          <a:srcRect/>
          <a:stretch>
            <a:fillRect/>
          </a:stretch>
        </p:blipFill>
        <p:spPr bwMode="auto">
          <a:xfrm>
            <a:off x="1850185" y="5156597"/>
            <a:ext cx="1763889" cy="1690687"/>
          </a:xfrm>
          <a:prstGeom prst="rect">
            <a:avLst/>
          </a:prstGeom>
          <a:noFill/>
          <a:ln w="38100">
            <a:solidFill>
              <a:schemeClr val="bg1"/>
            </a:solidFill>
            <a:miter lim="800000"/>
            <a:headEnd/>
            <a:tailEnd/>
          </a:ln>
        </p:spPr>
      </p:pic>
      <p:pic>
        <p:nvPicPr>
          <p:cNvPr id="7" name="Picture 7" descr="escanear00018"/>
          <p:cNvPicPr preferRelativeResize="0">
            <a:picLocks noChangeArrowheads="1"/>
          </p:cNvPicPr>
          <p:nvPr/>
        </p:nvPicPr>
        <p:blipFill>
          <a:blip r:embed="rId7" cstate="print"/>
          <a:srcRect/>
          <a:stretch>
            <a:fillRect/>
          </a:stretch>
        </p:blipFill>
        <p:spPr bwMode="auto">
          <a:xfrm>
            <a:off x="5473918" y="5156597"/>
            <a:ext cx="1763889" cy="1690687"/>
          </a:xfrm>
          <a:prstGeom prst="rect">
            <a:avLst/>
          </a:prstGeom>
          <a:noFill/>
          <a:ln w="38100">
            <a:solidFill>
              <a:schemeClr val="bg1"/>
            </a:solidFill>
            <a:miter lim="800000"/>
            <a:headEnd/>
            <a:tailEnd/>
          </a:ln>
        </p:spPr>
      </p:pic>
      <p:pic>
        <p:nvPicPr>
          <p:cNvPr id="8" name="Picture 8" descr="marisco_"/>
          <p:cNvPicPr preferRelativeResize="0">
            <a:picLocks noChangeArrowheads="1"/>
          </p:cNvPicPr>
          <p:nvPr/>
        </p:nvPicPr>
        <p:blipFill>
          <a:blip r:embed="rId8" cstate="print"/>
          <a:srcRect/>
          <a:stretch>
            <a:fillRect/>
          </a:stretch>
        </p:blipFill>
        <p:spPr bwMode="auto">
          <a:xfrm>
            <a:off x="35496" y="5185172"/>
            <a:ext cx="1763889" cy="1690687"/>
          </a:xfrm>
          <a:prstGeom prst="rect">
            <a:avLst/>
          </a:prstGeom>
          <a:noFill/>
          <a:ln w="38100">
            <a:solidFill>
              <a:schemeClr val="bg1"/>
            </a:solidFill>
            <a:miter lim="800000"/>
            <a:headEnd/>
            <a:tailEnd/>
          </a:ln>
        </p:spPr>
      </p:pic>
      <p:pic>
        <p:nvPicPr>
          <p:cNvPr id="9" name="Picture 9" descr="cereales"/>
          <p:cNvPicPr preferRelativeResize="0">
            <a:picLocks noChangeArrowheads="1"/>
          </p:cNvPicPr>
          <p:nvPr/>
        </p:nvPicPr>
        <p:blipFill>
          <a:blip r:embed="rId9" cstate="print"/>
          <a:srcRect/>
          <a:stretch>
            <a:fillRect/>
          </a:stretch>
        </p:blipFill>
        <p:spPr bwMode="auto">
          <a:xfrm>
            <a:off x="35496" y="3486547"/>
            <a:ext cx="1763889" cy="1690687"/>
          </a:xfrm>
          <a:prstGeom prst="rect">
            <a:avLst/>
          </a:prstGeom>
          <a:noFill/>
          <a:ln w="38100">
            <a:solidFill>
              <a:schemeClr val="bg1"/>
            </a:solidFill>
            <a:miter lim="800000"/>
            <a:headEnd/>
            <a:tailEnd/>
          </a:ln>
        </p:spPr>
      </p:pic>
      <p:sp>
        <p:nvSpPr>
          <p:cNvPr id="10" name="Rectangle 10"/>
          <p:cNvSpPr>
            <a:spLocks noChangeArrowheads="1"/>
          </p:cNvSpPr>
          <p:nvPr/>
        </p:nvSpPr>
        <p:spPr bwMode="auto">
          <a:xfrm>
            <a:off x="1835696" y="1532979"/>
            <a:ext cx="6885189" cy="2616101"/>
          </a:xfrm>
          <a:prstGeom prst="rect">
            <a:avLst/>
          </a:prstGeom>
          <a:noFill/>
          <a:ln w="9525">
            <a:noFill/>
            <a:miter lim="800000"/>
            <a:headEnd/>
            <a:tailEnd/>
          </a:ln>
        </p:spPr>
        <p:txBody>
          <a:bodyPr wrap="square">
            <a:spAutoFit/>
          </a:bodyPr>
          <a:lstStyle/>
          <a:p>
            <a:pPr algn="ctr" eaLnBrk="1" hangingPunct="1"/>
            <a:r>
              <a:rPr lang="en-US" sz="4000"/>
              <a:t>Effects of the Mediterranean Diet on Primary Prevention of Cardiovascular Disease</a:t>
            </a:r>
            <a:endParaRPr lang="en-US" sz="1000"/>
          </a:p>
          <a:p>
            <a:pPr algn="ctr" eaLnBrk="1" hangingPunct="1"/>
            <a:r>
              <a:rPr lang="en-US" sz="4400" b="1"/>
              <a:t>(PREDIMED study)</a:t>
            </a:r>
          </a:p>
        </p:txBody>
      </p:sp>
      <p:sp>
        <p:nvSpPr>
          <p:cNvPr id="11" name="AutoShape 11" descr="9k="/>
          <p:cNvSpPr>
            <a:spLocks noChangeAspect="1" noChangeArrowheads="1"/>
          </p:cNvSpPr>
          <p:nvPr/>
        </p:nvSpPr>
        <p:spPr bwMode="auto">
          <a:xfrm>
            <a:off x="4408529" y="3348433"/>
            <a:ext cx="270933" cy="304800"/>
          </a:xfrm>
          <a:prstGeom prst="rect">
            <a:avLst/>
          </a:prstGeom>
          <a:noFill/>
          <a:ln w="9525">
            <a:noFill/>
            <a:miter lim="800000"/>
            <a:headEnd/>
            <a:tailEnd/>
          </a:ln>
        </p:spPr>
        <p:txBody>
          <a:bodyPr/>
          <a:lstStyle/>
          <a:p>
            <a:pPr eaLnBrk="1" hangingPunct="1"/>
            <a:endParaRPr lang="es-ES"/>
          </a:p>
        </p:txBody>
      </p:sp>
      <p:sp>
        <p:nvSpPr>
          <p:cNvPr id="12" name="AutoShape 12" descr="9k="/>
          <p:cNvSpPr>
            <a:spLocks noChangeAspect="1" noChangeArrowheads="1"/>
          </p:cNvSpPr>
          <p:nvPr/>
        </p:nvSpPr>
        <p:spPr bwMode="auto">
          <a:xfrm>
            <a:off x="4408529" y="3348433"/>
            <a:ext cx="270933" cy="304800"/>
          </a:xfrm>
          <a:prstGeom prst="rect">
            <a:avLst/>
          </a:prstGeom>
          <a:noFill/>
          <a:ln w="9525">
            <a:noFill/>
            <a:miter lim="800000"/>
            <a:headEnd/>
            <a:tailEnd/>
          </a:ln>
        </p:spPr>
        <p:txBody>
          <a:bodyPr/>
          <a:lstStyle/>
          <a:p>
            <a:pPr eaLnBrk="1" hangingPunct="1"/>
            <a:endParaRPr lang="es-ES"/>
          </a:p>
        </p:txBody>
      </p:sp>
      <p:sp>
        <p:nvSpPr>
          <p:cNvPr id="13" name="AutoShape 13" descr="2Q=="/>
          <p:cNvSpPr>
            <a:spLocks noChangeAspect="1" noChangeArrowheads="1"/>
          </p:cNvSpPr>
          <p:nvPr/>
        </p:nvSpPr>
        <p:spPr bwMode="auto">
          <a:xfrm>
            <a:off x="4408529" y="3348433"/>
            <a:ext cx="270933" cy="304800"/>
          </a:xfrm>
          <a:prstGeom prst="rect">
            <a:avLst/>
          </a:prstGeom>
          <a:noFill/>
          <a:ln w="9525">
            <a:noFill/>
            <a:miter lim="800000"/>
            <a:headEnd/>
            <a:tailEnd/>
          </a:ln>
        </p:spPr>
        <p:txBody>
          <a:bodyPr/>
          <a:lstStyle/>
          <a:p>
            <a:pPr eaLnBrk="1" hangingPunct="1"/>
            <a:endParaRPr lang="es-ES"/>
          </a:p>
        </p:txBody>
      </p:sp>
      <p:sp>
        <p:nvSpPr>
          <p:cNvPr id="14" name="AutoShape 14" descr="9k="/>
          <p:cNvSpPr>
            <a:spLocks noChangeAspect="1" noChangeArrowheads="1"/>
          </p:cNvSpPr>
          <p:nvPr/>
        </p:nvSpPr>
        <p:spPr bwMode="auto">
          <a:xfrm>
            <a:off x="4408529" y="3348433"/>
            <a:ext cx="270933" cy="304800"/>
          </a:xfrm>
          <a:prstGeom prst="rect">
            <a:avLst/>
          </a:prstGeom>
          <a:noFill/>
          <a:ln w="9525">
            <a:noFill/>
            <a:miter lim="800000"/>
            <a:headEnd/>
            <a:tailEnd/>
          </a:ln>
        </p:spPr>
        <p:txBody>
          <a:bodyPr/>
          <a:lstStyle/>
          <a:p>
            <a:pPr eaLnBrk="1" hangingPunct="1"/>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2699792" y="857498"/>
            <a:ext cx="3231444" cy="2252924"/>
          </a:xfrm>
          <a:prstGeom prst="rect">
            <a:avLst/>
          </a:prstGeom>
          <a:solidFill>
            <a:srgbClr val="0070C0"/>
          </a:solidFill>
          <a:ln w="9525">
            <a:noFill/>
            <a:miter lim="800000"/>
            <a:headEnd/>
            <a:tailEnd/>
          </a:ln>
        </p:spPr>
        <p:txBody>
          <a:bodyPr wrap="square">
            <a:spAutoFit/>
          </a:bodyPr>
          <a:lstStyle/>
          <a:p>
            <a:pPr algn="ctr">
              <a:lnSpc>
                <a:spcPct val="130000"/>
              </a:lnSpc>
              <a:buClr>
                <a:schemeClr val="bg2"/>
              </a:buClr>
              <a:buFont typeface="Wingdings" pitchFamily="2" charset="2"/>
              <a:buChar char="q"/>
              <a:defRPr/>
            </a:pPr>
            <a:r>
              <a:rPr lang="es-ES">
                <a:solidFill>
                  <a:schemeClr val="bg1"/>
                </a:solidFill>
                <a:effectLst>
                  <a:outerShdw blurRad="38100" dist="38100" dir="2700000" algn="tl">
                    <a:srgbClr val="000000">
                      <a:alpha val="43137"/>
                    </a:srgbClr>
                  </a:outerShdw>
                </a:effectLst>
                <a:ea typeface="+mn-ea"/>
              </a:rPr>
              <a:t> </a:t>
            </a:r>
            <a:r>
              <a:rPr lang="es-ES" b="1" err="1">
                <a:solidFill>
                  <a:schemeClr val="bg1"/>
                </a:solidFill>
                <a:ea typeface="+mn-ea"/>
              </a:rPr>
              <a:t>Men</a:t>
            </a:r>
            <a:r>
              <a:rPr lang="es-ES" b="1">
                <a:solidFill>
                  <a:schemeClr val="bg1"/>
                </a:solidFill>
                <a:ea typeface="+mn-ea"/>
              </a:rPr>
              <a:t>: 55-80 </a:t>
            </a:r>
            <a:r>
              <a:rPr lang="es-ES" b="1" err="1">
                <a:solidFill>
                  <a:schemeClr val="bg1"/>
                </a:solidFill>
                <a:ea typeface="+mn-ea"/>
              </a:rPr>
              <a:t>yr</a:t>
            </a:r>
            <a:endParaRPr lang="es-ES" b="1">
              <a:solidFill>
                <a:schemeClr val="bg1"/>
              </a:solidFill>
              <a:ea typeface="+mn-ea"/>
            </a:endParaRPr>
          </a:p>
          <a:p>
            <a:pPr algn="ctr">
              <a:lnSpc>
                <a:spcPct val="130000"/>
              </a:lnSpc>
              <a:buClr>
                <a:schemeClr val="bg2"/>
              </a:buClr>
              <a:buFont typeface="Wingdings" pitchFamily="2" charset="2"/>
              <a:buChar char="q"/>
              <a:defRPr/>
            </a:pPr>
            <a:r>
              <a:rPr lang="es-ES" b="1">
                <a:solidFill>
                  <a:schemeClr val="bg1"/>
                </a:solidFill>
                <a:ea typeface="+mn-ea"/>
              </a:rPr>
              <a:t> </a:t>
            </a:r>
            <a:r>
              <a:rPr lang="es-ES" b="1" err="1">
                <a:solidFill>
                  <a:schemeClr val="bg1"/>
                </a:solidFill>
                <a:ea typeface="+mn-ea"/>
              </a:rPr>
              <a:t>Women</a:t>
            </a:r>
            <a:r>
              <a:rPr lang="es-ES" b="1">
                <a:solidFill>
                  <a:schemeClr val="bg1"/>
                </a:solidFill>
                <a:ea typeface="+mn-ea"/>
              </a:rPr>
              <a:t>: 60-80 </a:t>
            </a:r>
            <a:r>
              <a:rPr lang="es-ES" b="1" err="1">
                <a:solidFill>
                  <a:schemeClr val="bg1"/>
                </a:solidFill>
                <a:ea typeface="+mn-ea"/>
              </a:rPr>
              <a:t>yr</a:t>
            </a:r>
            <a:r>
              <a:rPr lang="es-ES" b="1">
                <a:solidFill>
                  <a:schemeClr val="bg1"/>
                </a:solidFill>
                <a:ea typeface="+mn-ea"/>
              </a:rPr>
              <a:t> </a:t>
            </a:r>
          </a:p>
          <a:p>
            <a:pPr algn="ctr">
              <a:lnSpc>
                <a:spcPct val="130000"/>
              </a:lnSpc>
              <a:buClr>
                <a:schemeClr val="bg2"/>
              </a:buClr>
              <a:buFont typeface="Wingdings" pitchFamily="2" charset="2"/>
              <a:buChar char="q"/>
              <a:defRPr/>
            </a:pPr>
            <a:r>
              <a:rPr lang="en-US" b="1">
                <a:solidFill>
                  <a:schemeClr val="bg1"/>
                </a:solidFill>
                <a:ea typeface="+mn-ea"/>
              </a:rPr>
              <a:t> High CV risk w</a:t>
            </a:r>
            <a:r>
              <a:rPr lang="en-US" sz="1800" b="1">
                <a:solidFill>
                  <a:schemeClr val="bg1"/>
                </a:solidFill>
                <a:ea typeface="+mn-ea"/>
              </a:rPr>
              <a:t>ithout CVD</a:t>
            </a:r>
          </a:p>
          <a:p>
            <a:pPr lvl="1" algn="ctr">
              <a:lnSpc>
                <a:spcPct val="130000"/>
              </a:lnSpc>
              <a:buClr>
                <a:schemeClr val="bg2"/>
              </a:buClr>
              <a:buFont typeface="Wingdings" pitchFamily="2" charset="2"/>
              <a:buNone/>
              <a:defRPr/>
            </a:pPr>
            <a:r>
              <a:rPr lang="en-US" sz="1800" b="1">
                <a:solidFill>
                  <a:schemeClr val="bg1"/>
                </a:solidFill>
                <a:ea typeface="+mn-ea"/>
              </a:rPr>
              <a:t>type 2 diabetics</a:t>
            </a:r>
          </a:p>
          <a:p>
            <a:pPr lvl="1" algn="ctr">
              <a:lnSpc>
                <a:spcPct val="130000"/>
              </a:lnSpc>
              <a:buClr>
                <a:schemeClr val="bg2"/>
              </a:buClr>
              <a:buFont typeface="Wingdings" pitchFamily="2" charset="2"/>
              <a:buNone/>
              <a:defRPr/>
            </a:pPr>
            <a:r>
              <a:rPr lang="en-US" sz="1800" b="1">
                <a:solidFill>
                  <a:schemeClr val="bg1"/>
                </a:solidFill>
                <a:ea typeface="+mn-ea"/>
              </a:rPr>
              <a:t>3+ risk factors </a:t>
            </a:r>
            <a:endParaRPr lang="es-ES" sz="1800" b="1">
              <a:solidFill>
                <a:schemeClr val="bg1"/>
              </a:solidFill>
              <a:ea typeface="+mn-ea"/>
            </a:endParaRPr>
          </a:p>
        </p:txBody>
      </p:sp>
      <p:pic>
        <p:nvPicPr>
          <p:cNvPr id="37891" name="Picture 16"/>
          <p:cNvPicPr>
            <a:picLocks noChangeAspect="1" noChangeArrowheads="1"/>
          </p:cNvPicPr>
          <p:nvPr/>
        </p:nvPicPr>
        <p:blipFill>
          <a:blip r:embed="rId2" cstate="print"/>
          <a:srcRect/>
          <a:stretch>
            <a:fillRect/>
          </a:stretch>
        </p:blipFill>
        <p:spPr bwMode="auto">
          <a:xfrm>
            <a:off x="2051720" y="4025602"/>
            <a:ext cx="5242278" cy="2571750"/>
          </a:xfrm>
          <a:prstGeom prst="rect">
            <a:avLst/>
          </a:prstGeom>
          <a:noFill/>
          <a:ln w="9525">
            <a:noFill/>
            <a:miter lim="800000"/>
            <a:headEnd/>
            <a:tailEnd/>
          </a:ln>
        </p:spPr>
      </p:pic>
      <p:sp>
        <p:nvSpPr>
          <p:cNvPr id="4" name="Rectangle 7"/>
          <p:cNvSpPr>
            <a:spLocks noChangeArrowheads="1"/>
          </p:cNvSpPr>
          <p:nvPr/>
        </p:nvSpPr>
        <p:spPr bwMode="auto">
          <a:xfrm>
            <a:off x="467544" y="209426"/>
            <a:ext cx="8128000" cy="576263"/>
          </a:xfrm>
          <a:prstGeom prst="rect">
            <a:avLst/>
          </a:prstGeom>
          <a:solidFill>
            <a:schemeClr val="accent3">
              <a:lumMod val="20000"/>
              <a:lumOff val="80000"/>
            </a:schemeClr>
          </a:solidFill>
          <a:ln w="9525">
            <a:noFill/>
            <a:miter lim="800000"/>
            <a:headEnd/>
            <a:tailEnd/>
          </a:ln>
        </p:spPr>
        <p:txBody>
          <a:bodyPr anchor="b"/>
          <a:lstStyle/>
          <a:p>
            <a:pPr algn="ctr">
              <a:defRPr/>
            </a:pPr>
            <a:r>
              <a:rPr lang="es-ES" sz="3200" b="1">
                <a:solidFill>
                  <a:schemeClr val="accent3">
                    <a:lumMod val="75000"/>
                  </a:schemeClr>
                </a:solidFill>
                <a:ea typeface="MS PGothic" pitchFamily="34" charset="-128"/>
                <a:cs typeface="Arial" pitchFamily="34" charset="0"/>
              </a:rPr>
              <a:t>PREDIMED TRIAL: DESIGN</a:t>
            </a:r>
          </a:p>
        </p:txBody>
      </p:sp>
      <p:grpSp>
        <p:nvGrpSpPr>
          <p:cNvPr id="3" name="Group 11"/>
          <p:cNvGrpSpPr>
            <a:grpSpLocks/>
          </p:cNvGrpSpPr>
          <p:nvPr/>
        </p:nvGrpSpPr>
        <p:grpSpPr bwMode="auto">
          <a:xfrm>
            <a:off x="3419872" y="3088978"/>
            <a:ext cx="1984022" cy="1312863"/>
            <a:chOff x="2177" y="2205"/>
            <a:chExt cx="1406" cy="827"/>
          </a:xfrm>
        </p:grpSpPr>
        <p:sp>
          <p:nvSpPr>
            <p:cNvPr id="6" name="AutoShape 8"/>
            <p:cNvSpPr>
              <a:spLocks noChangeArrowheads="1"/>
            </p:cNvSpPr>
            <p:nvPr/>
          </p:nvSpPr>
          <p:spPr bwMode="auto">
            <a:xfrm>
              <a:off x="2177" y="2205"/>
              <a:ext cx="1406" cy="827"/>
            </a:xfrm>
            <a:prstGeom prst="star5">
              <a:avLst/>
            </a:prstGeom>
            <a:solidFill>
              <a:schemeClr val="accent4">
                <a:lumMod val="85000"/>
                <a:lumOff val="15000"/>
              </a:schemeClr>
            </a:solidFill>
            <a:ln w="12700">
              <a:solidFill>
                <a:schemeClr val="tx1"/>
              </a:solid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7" name="Rectangle 9"/>
            <p:cNvSpPr>
              <a:spLocks noChangeArrowheads="1"/>
            </p:cNvSpPr>
            <p:nvPr/>
          </p:nvSpPr>
          <p:spPr bwMode="auto">
            <a:xfrm>
              <a:off x="2394" y="2477"/>
              <a:ext cx="906" cy="262"/>
            </a:xfrm>
            <a:prstGeom prst="rect">
              <a:avLst/>
            </a:prstGeom>
            <a:noFill/>
            <a:ln w="9525">
              <a:noFill/>
              <a:miter lim="800000"/>
              <a:headEnd/>
              <a:tailEnd/>
            </a:ln>
            <a:effectLst/>
          </p:spPr>
          <p:txBody>
            <a:bodyPr wrap="square" lIns="92075" tIns="46038" rIns="92075" bIns="46038">
              <a:spAutoFit/>
            </a:bodyPr>
            <a:lstStyle/>
            <a:p>
              <a:pPr algn="ctr">
                <a:spcBef>
                  <a:spcPct val="50000"/>
                </a:spcBef>
                <a:defRPr/>
              </a:pPr>
              <a:r>
                <a:rPr lang="en-US" sz="2100" b="1">
                  <a:latin typeface="Times New Roman" pitchFamily="18" charset="0"/>
                  <a:ea typeface="MS PGothic" pitchFamily="34" charset="-128"/>
                  <a:cs typeface="Arial" pitchFamily="34" charset="0"/>
                </a:rPr>
                <a:t>Random</a:t>
              </a:r>
            </a:p>
          </p:txBody>
        </p:sp>
      </p:grpSp>
      <p:sp>
        <p:nvSpPr>
          <p:cNvPr id="8" name="Text Box 12"/>
          <p:cNvSpPr txBox="1">
            <a:spLocks noChangeArrowheads="1"/>
          </p:cNvSpPr>
          <p:nvPr/>
        </p:nvSpPr>
        <p:spPr bwMode="auto">
          <a:xfrm>
            <a:off x="6084168" y="857498"/>
            <a:ext cx="2448360" cy="2252662"/>
          </a:xfrm>
          <a:prstGeom prst="rect">
            <a:avLst/>
          </a:prstGeom>
          <a:solidFill>
            <a:schemeClr val="bg1">
              <a:lumMod val="95000"/>
            </a:schemeClr>
          </a:solidFill>
          <a:ln w="9525">
            <a:noFill/>
            <a:miter lim="800000"/>
            <a:headEnd/>
            <a:tailEnd/>
          </a:ln>
        </p:spPr>
        <p:txBody>
          <a:bodyPr wrap="square">
            <a:spAutoFit/>
          </a:bodyPr>
          <a:lstStyle/>
          <a:p>
            <a:pPr marL="342900" indent="-342900" algn="ctr">
              <a:lnSpc>
                <a:spcPct val="130000"/>
              </a:lnSpc>
              <a:buFontTx/>
              <a:buAutoNum type="arabicPeriod"/>
              <a:defRPr/>
            </a:pPr>
            <a:r>
              <a:rPr lang="es-ES" sz="1800">
                <a:effectLst>
                  <a:outerShdw blurRad="38100" dist="38100" dir="2700000" algn="tl">
                    <a:srgbClr val="C0C0C0"/>
                  </a:outerShdw>
                </a:effectLst>
                <a:ea typeface="MS PGothic" pitchFamily="34" charset="-128"/>
                <a:cs typeface="Arial" pitchFamily="34" charset="0"/>
              </a:rPr>
              <a:t>Smoking</a:t>
            </a:r>
          </a:p>
          <a:p>
            <a:pPr marL="342900" indent="-342900" algn="ctr">
              <a:lnSpc>
                <a:spcPct val="130000"/>
              </a:lnSpc>
              <a:buFontTx/>
              <a:buAutoNum type="arabicPeriod"/>
              <a:defRPr/>
            </a:pPr>
            <a:r>
              <a:rPr lang="es-ES" sz="1800" err="1">
                <a:effectLst>
                  <a:outerShdw blurRad="38100" dist="38100" dir="2700000" algn="tl">
                    <a:srgbClr val="C0C0C0"/>
                  </a:outerShdw>
                </a:effectLst>
                <a:ea typeface="MS PGothic" pitchFamily="34" charset="-128"/>
                <a:cs typeface="Arial" pitchFamily="34" charset="0"/>
              </a:rPr>
              <a:t>Hypertension</a:t>
            </a:r>
            <a:endParaRPr lang="es-ES" sz="1800">
              <a:effectLst>
                <a:outerShdw blurRad="38100" dist="38100" dir="2700000" algn="tl">
                  <a:srgbClr val="C0C0C0"/>
                </a:outerShdw>
              </a:effectLst>
              <a:ea typeface="MS PGothic" pitchFamily="34" charset="-128"/>
              <a:cs typeface="Arial" pitchFamily="34" charset="0"/>
            </a:endParaRPr>
          </a:p>
          <a:p>
            <a:pPr marL="342900" indent="-342900" algn="ctr">
              <a:lnSpc>
                <a:spcPct val="130000"/>
              </a:lnSpc>
              <a:buFontTx/>
              <a:buAutoNum type="arabicPeriod"/>
              <a:defRPr/>
            </a:pPr>
            <a:r>
              <a:rPr lang="es-ES" sz="1800">
                <a:effectLst>
                  <a:outerShdw blurRad="38100" dist="38100" dir="2700000" algn="tl">
                    <a:srgbClr val="C0C0C0"/>
                  </a:outerShdw>
                </a:effectLst>
                <a:ea typeface="MS PGothic" pitchFamily="34" charset="-128"/>
                <a:cs typeface="Arial" pitchFamily="34" charset="0"/>
                <a:sym typeface="Symbol" pitchFamily="18" charset="2"/>
              </a:rPr>
              <a:t> </a:t>
            </a:r>
            <a:r>
              <a:rPr lang="es-ES" sz="1800">
                <a:effectLst>
                  <a:outerShdw blurRad="38100" dist="38100" dir="2700000" algn="tl">
                    <a:srgbClr val="C0C0C0"/>
                  </a:outerShdw>
                </a:effectLst>
                <a:ea typeface="MS PGothic" pitchFamily="34" charset="-128"/>
                <a:cs typeface="Arial" pitchFamily="34" charset="0"/>
              </a:rPr>
              <a:t>LDL</a:t>
            </a:r>
          </a:p>
          <a:p>
            <a:pPr marL="342900" indent="-342900" algn="ctr">
              <a:lnSpc>
                <a:spcPct val="130000"/>
              </a:lnSpc>
              <a:buFontTx/>
              <a:buAutoNum type="arabicPeriod"/>
              <a:defRPr/>
            </a:pPr>
            <a:r>
              <a:rPr lang="es-ES" sz="1800">
                <a:effectLst>
                  <a:outerShdw blurRad="38100" dist="38100" dir="2700000" algn="tl">
                    <a:srgbClr val="C0C0C0"/>
                  </a:outerShdw>
                </a:effectLst>
                <a:ea typeface="MS PGothic" pitchFamily="34" charset="-128"/>
                <a:cs typeface="Arial" pitchFamily="34" charset="0"/>
                <a:sym typeface="Symbol" pitchFamily="18" charset="2"/>
              </a:rPr>
              <a:t> HDL</a:t>
            </a:r>
            <a:r>
              <a:rPr lang="es-ES" sz="1800">
                <a:effectLst>
                  <a:outerShdw blurRad="38100" dist="38100" dir="2700000" algn="tl">
                    <a:srgbClr val="C0C0C0"/>
                  </a:outerShdw>
                </a:effectLst>
                <a:ea typeface="MS PGothic" pitchFamily="34" charset="-128"/>
                <a:cs typeface="Arial" pitchFamily="34" charset="0"/>
              </a:rPr>
              <a:t> </a:t>
            </a:r>
          </a:p>
          <a:p>
            <a:pPr marL="342900" indent="-342900" algn="ctr">
              <a:lnSpc>
                <a:spcPct val="130000"/>
              </a:lnSpc>
              <a:buFontTx/>
              <a:buAutoNum type="arabicPeriod"/>
              <a:defRPr/>
            </a:pPr>
            <a:r>
              <a:rPr lang="es-ES" sz="1800" err="1">
                <a:effectLst>
                  <a:outerShdw blurRad="38100" dist="38100" dir="2700000" algn="tl">
                    <a:srgbClr val="C0C0C0"/>
                  </a:outerShdw>
                </a:effectLst>
                <a:ea typeface="MS PGothic" pitchFamily="34" charset="-128"/>
                <a:cs typeface="Arial" pitchFamily="34" charset="0"/>
              </a:rPr>
              <a:t>Overweight</a:t>
            </a:r>
            <a:r>
              <a:rPr lang="es-ES" sz="1800">
                <a:effectLst>
                  <a:outerShdw blurRad="38100" dist="38100" dir="2700000" algn="tl">
                    <a:srgbClr val="C0C0C0"/>
                  </a:outerShdw>
                </a:effectLst>
                <a:ea typeface="MS PGothic" pitchFamily="34" charset="-128"/>
                <a:cs typeface="Arial" pitchFamily="34" charset="0"/>
              </a:rPr>
              <a:t>/</a:t>
            </a:r>
            <a:r>
              <a:rPr lang="es-ES" sz="1800" err="1">
                <a:effectLst>
                  <a:outerShdw blurRad="38100" dist="38100" dir="2700000" algn="tl">
                    <a:srgbClr val="C0C0C0"/>
                  </a:outerShdw>
                </a:effectLst>
                <a:ea typeface="MS PGothic" pitchFamily="34" charset="-128"/>
                <a:cs typeface="Arial" pitchFamily="34" charset="0"/>
              </a:rPr>
              <a:t>obese</a:t>
            </a:r>
            <a:endParaRPr lang="es-ES" sz="1800">
              <a:effectLst>
                <a:outerShdw blurRad="38100" dist="38100" dir="2700000" algn="tl">
                  <a:srgbClr val="C0C0C0"/>
                </a:outerShdw>
              </a:effectLst>
              <a:ea typeface="MS PGothic" pitchFamily="34" charset="-128"/>
              <a:cs typeface="Arial" pitchFamily="34" charset="0"/>
            </a:endParaRPr>
          </a:p>
          <a:p>
            <a:pPr marL="342900" indent="-342900" algn="ctr">
              <a:lnSpc>
                <a:spcPct val="130000"/>
              </a:lnSpc>
              <a:buFontTx/>
              <a:buAutoNum type="arabicPeriod"/>
              <a:defRPr/>
            </a:pPr>
            <a:r>
              <a:rPr lang="es-ES" sz="1800" err="1">
                <a:effectLst>
                  <a:outerShdw blurRad="38100" dist="38100" dir="2700000" algn="tl">
                    <a:srgbClr val="C0C0C0"/>
                  </a:outerShdw>
                </a:effectLst>
                <a:ea typeface="MS PGothic" pitchFamily="34" charset="-128"/>
                <a:cs typeface="Arial" pitchFamily="34" charset="0"/>
              </a:rPr>
              <a:t>Family</a:t>
            </a:r>
            <a:r>
              <a:rPr lang="es-ES" sz="1800">
                <a:effectLst>
                  <a:outerShdw blurRad="38100" dist="38100" dir="2700000" algn="tl">
                    <a:srgbClr val="C0C0C0"/>
                  </a:outerShdw>
                </a:effectLst>
                <a:ea typeface="MS PGothic" pitchFamily="34" charset="-128"/>
                <a:cs typeface="Arial" pitchFamily="34" charset="0"/>
              </a:rPr>
              <a:t> </a:t>
            </a:r>
            <a:r>
              <a:rPr lang="es-ES" sz="1800" err="1">
                <a:effectLst>
                  <a:outerShdw blurRad="38100" dist="38100" dir="2700000" algn="tl">
                    <a:srgbClr val="C0C0C0"/>
                  </a:outerShdw>
                </a:effectLst>
                <a:ea typeface="MS PGothic" pitchFamily="34" charset="-128"/>
                <a:cs typeface="Arial" pitchFamily="34" charset="0"/>
              </a:rPr>
              <a:t>history</a:t>
            </a:r>
            <a:r>
              <a:rPr lang="es-ES" sz="1800">
                <a:effectLst>
                  <a:outerShdw blurRad="38100" dist="38100" dir="2700000" algn="tl">
                    <a:srgbClr val="C0C0C0"/>
                  </a:outerShdw>
                </a:effectLst>
                <a:ea typeface="MS PGothic" pitchFamily="34" charset="-128"/>
                <a:cs typeface="Arial" pitchFamily="34" charset="0"/>
              </a:rPr>
              <a:t>  </a:t>
            </a:r>
          </a:p>
        </p:txBody>
      </p:sp>
      <p:grpSp>
        <p:nvGrpSpPr>
          <p:cNvPr id="5" name="Group 20"/>
          <p:cNvGrpSpPr>
            <a:grpSpLocks/>
          </p:cNvGrpSpPr>
          <p:nvPr/>
        </p:nvGrpSpPr>
        <p:grpSpPr bwMode="auto">
          <a:xfrm>
            <a:off x="-324544" y="3233440"/>
            <a:ext cx="3263900" cy="863600"/>
            <a:chOff x="-295" y="1933"/>
            <a:chExt cx="2313" cy="544"/>
          </a:xfrm>
        </p:grpSpPr>
        <p:sp>
          <p:nvSpPr>
            <p:cNvPr id="10" name="Rectangle 19"/>
            <p:cNvSpPr>
              <a:spLocks noChangeArrowheads="1"/>
            </p:cNvSpPr>
            <p:nvPr/>
          </p:nvSpPr>
          <p:spPr bwMode="auto">
            <a:xfrm rot="-2356262">
              <a:off x="-295" y="1933"/>
              <a:ext cx="2313" cy="544"/>
            </a:xfrm>
            <a:prstGeom prst="rect">
              <a:avLst/>
            </a:prstGeom>
            <a:gradFill rotWithShape="1">
              <a:gsLst>
                <a:gs pos="0">
                  <a:schemeClr val="bg2">
                    <a:alpha val="32001"/>
                  </a:schemeClr>
                </a:gs>
                <a:gs pos="100000">
                  <a:schemeClr val="bg1"/>
                </a:gs>
              </a:gsLst>
              <a:lin ang="5400000" scaled="1"/>
            </a:gradFill>
            <a:ln w="9525">
              <a:noFill/>
              <a:miter lim="800000"/>
              <a:headEnd/>
              <a:tailEnd/>
            </a:ln>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37899" name="WordArt 18"/>
            <p:cNvSpPr>
              <a:spLocks noChangeArrowheads="1" noChangeShapeType="1" noTextEdit="1"/>
            </p:cNvSpPr>
            <p:nvPr/>
          </p:nvSpPr>
          <p:spPr bwMode="auto">
            <a:xfrm rot="-2521730">
              <a:off x="-136" y="1956"/>
              <a:ext cx="2064" cy="254"/>
            </a:xfrm>
            <a:prstGeom prst="rect">
              <a:avLst/>
            </a:prstGeom>
          </p:spPr>
          <p:txBody>
            <a:bodyPr wrap="none" fromWordArt="1">
              <a:prstTxWarp prst="textPlain">
                <a:avLst>
                  <a:gd name="adj" fmla="val 50000"/>
                </a:avLst>
              </a:prstTxWarp>
            </a:bodyPr>
            <a:lstStyle/>
            <a:p>
              <a:pPr algn="ctr"/>
              <a:r>
                <a:rPr lang="en-US" sz="3600" kern="10">
                  <a:ln w="9525">
                    <a:noFill/>
                    <a:round/>
                    <a:headEnd/>
                    <a:tailEnd/>
                  </a:ln>
                  <a:effectLst>
                    <a:outerShdw dist="38100" dir="2700000" algn="tl" rotWithShape="0">
                      <a:srgbClr val="808080">
                        <a:alpha val="43137"/>
                      </a:srgbClr>
                    </a:outerShdw>
                  </a:effectLst>
                  <a:latin typeface="Arial Black"/>
                </a:rPr>
                <a:t>All free of CVD at baseline</a:t>
              </a:r>
              <a:endParaRPr lang="es-ES" sz="3600" kern="10">
                <a:ln w="9525">
                  <a:noFill/>
                  <a:round/>
                  <a:headEnd/>
                  <a:tailEnd/>
                </a:ln>
                <a:effectLst>
                  <a:outerShdw dist="38100" dir="2700000" algn="tl" rotWithShape="0">
                    <a:srgbClr val="808080">
                      <a:alpha val="43137"/>
                    </a:srgbClr>
                  </a:outerShdw>
                </a:effectLst>
                <a:latin typeface="Arial Black"/>
              </a:endParaRPr>
            </a:p>
          </p:txBody>
        </p:sp>
      </p:grpSp>
      <p:sp>
        <p:nvSpPr>
          <p:cNvPr id="37896" name="CuadroTexto 2"/>
          <p:cNvSpPr txBox="1">
            <a:spLocks noChangeArrowheads="1"/>
          </p:cNvSpPr>
          <p:nvPr/>
        </p:nvSpPr>
        <p:spPr bwMode="auto">
          <a:xfrm flipH="1">
            <a:off x="467544" y="1217315"/>
            <a:ext cx="2175933" cy="369332"/>
          </a:xfrm>
          <a:prstGeom prst="rect">
            <a:avLst/>
          </a:prstGeom>
          <a:solidFill>
            <a:srgbClr val="FFFFFF"/>
          </a:solidFill>
          <a:ln w="9525">
            <a:noFill/>
            <a:miter lim="800000"/>
            <a:headEnd/>
            <a:tailEnd/>
          </a:ln>
        </p:spPr>
        <p:txBody>
          <a:bodyPr>
            <a:spAutoFit/>
          </a:bodyPr>
          <a:lstStyle/>
          <a:p>
            <a:endParaRPr lang="en-US"/>
          </a:p>
        </p:txBody>
      </p:sp>
      <p:sp>
        <p:nvSpPr>
          <p:cNvPr id="14" name="13 Rectángulo"/>
          <p:cNvSpPr/>
          <p:nvPr/>
        </p:nvSpPr>
        <p:spPr>
          <a:xfrm>
            <a:off x="4817199" y="6516052"/>
            <a:ext cx="4147289" cy="369332"/>
          </a:xfrm>
          <a:prstGeom prst="rect">
            <a:avLst/>
          </a:prstGeom>
        </p:spPr>
        <p:txBody>
          <a:bodyPr wrap="none">
            <a:spAutoFit/>
          </a:bodyPr>
          <a:lstStyle/>
          <a:p>
            <a:r>
              <a:rPr lang="en-US" b="1">
                <a:latin typeface="Arial" charset="0"/>
                <a:ea typeface="ＭＳ Ｐゴシック" charset="0"/>
                <a:cs typeface="ＭＳ Ｐゴシック" charset="0"/>
              </a:rPr>
              <a:t>Estruch R, et al. N </a:t>
            </a:r>
            <a:r>
              <a:rPr lang="en-US" b="1" err="1">
                <a:latin typeface="Arial" charset="0"/>
                <a:ea typeface="ＭＳ Ｐゴシック" charset="0"/>
                <a:cs typeface="ＭＳ Ｐゴシック" charset="0"/>
              </a:rPr>
              <a:t>Engl</a:t>
            </a:r>
            <a:r>
              <a:rPr lang="en-US" b="1">
                <a:latin typeface="Arial" charset="0"/>
                <a:ea typeface="ＭＳ Ｐゴシック" charset="0"/>
                <a:cs typeface="ＭＳ Ｐゴシック" charset="0"/>
              </a:rPr>
              <a:t> J Med. 2018 </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1" descr="Captura de pantalla 2013-02-21 a las 13.56.20.png"/>
          <p:cNvPicPr>
            <a:picLocks noChangeAspect="1"/>
          </p:cNvPicPr>
          <p:nvPr/>
        </p:nvPicPr>
        <p:blipFill>
          <a:blip r:embed="rId2" cstate="print"/>
          <a:srcRect/>
          <a:stretch>
            <a:fillRect/>
          </a:stretch>
        </p:blipFill>
        <p:spPr bwMode="auto">
          <a:xfrm>
            <a:off x="899592" y="25400"/>
            <a:ext cx="7669388" cy="5345113"/>
          </a:xfrm>
          <a:prstGeom prst="rect">
            <a:avLst/>
          </a:prstGeom>
          <a:noFill/>
          <a:ln w="9525">
            <a:noFill/>
            <a:miter lim="800000"/>
            <a:headEnd/>
            <a:tailEnd/>
          </a:ln>
        </p:spPr>
      </p:pic>
      <p:pic>
        <p:nvPicPr>
          <p:cNvPr id="39939" name="Picture 4" descr="Captura de pantalla 2012-04-29 a las 19"/>
          <p:cNvPicPr>
            <a:picLocks noChangeAspect="1" noChangeArrowheads="1"/>
          </p:cNvPicPr>
          <p:nvPr/>
        </p:nvPicPr>
        <p:blipFill>
          <a:blip r:embed="rId3" cstate="print"/>
          <a:srcRect l="24544" t="44136" r="48689" b="44537"/>
          <a:stretch>
            <a:fillRect/>
          </a:stretch>
        </p:blipFill>
        <p:spPr bwMode="auto">
          <a:xfrm>
            <a:off x="2587978" y="563563"/>
            <a:ext cx="2925234" cy="969962"/>
          </a:xfrm>
          <a:prstGeom prst="rect">
            <a:avLst/>
          </a:prstGeom>
          <a:noFill/>
          <a:ln w="9525">
            <a:noFill/>
            <a:miter lim="800000"/>
            <a:headEnd/>
            <a:tailEnd/>
          </a:ln>
        </p:spPr>
      </p:pic>
      <p:pic>
        <p:nvPicPr>
          <p:cNvPr id="39940" name="Picture 4" descr="Captura de pantalla 2012-04-29 a las 19"/>
          <p:cNvPicPr>
            <a:picLocks noChangeAspect="1" noChangeArrowheads="1"/>
          </p:cNvPicPr>
          <p:nvPr/>
        </p:nvPicPr>
        <p:blipFill>
          <a:blip r:embed="rId3" cstate="print"/>
          <a:srcRect t="76505" r="6210"/>
          <a:stretch>
            <a:fillRect/>
          </a:stretch>
        </p:blipFill>
        <p:spPr bwMode="auto">
          <a:xfrm>
            <a:off x="539552" y="5301208"/>
            <a:ext cx="8156222" cy="1312862"/>
          </a:xfrm>
          <a:prstGeom prst="rect">
            <a:avLst/>
          </a:prstGeom>
          <a:noFill/>
          <a:ln w="9525">
            <a:noFill/>
            <a:miter lim="800000"/>
            <a:headEnd/>
            <a:tailEnd/>
          </a:ln>
        </p:spPr>
      </p:pic>
      <p:sp>
        <p:nvSpPr>
          <p:cNvPr id="6" name="5 Rectángulo"/>
          <p:cNvSpPr/>
          <p:nvPr/>
        </p:nvSpPr>
        <p:spPr>
          <a:xfrm>
            <a:off x="4788024" y="6516052"/>
            <a:ext cx="4147289" cy="369332"/>
          </a:xfrm>
          <a:prstGeom prst="rect">
            <a:avLst/>
          </a:prstGeom>
        </p:spPr>
        <p:txBody>
          <a:bodyPr wrap="none">
            <a:spAutoFit/>
          </a:bodyPr>
          <a:lstStyle/>
          <a:p>
            <a:r>
              <a:rPr lang="en-US" b="1">
                <a:latin typeface="Arial" charset="0"/>
                <a:ea typeface="ＭＳ Ｐゴシック" charset="0"/>
                <a:cs typeface="ＭＳ Ｐゴシック" charset="0"/>
              </a:rPr>
              <a:t>Estruch R, et al. N </a:t>
            </a:r>
            <a:r>
              <a:rPr lang="en-US" b="1" err="1">
                <a:latin typeface="Arial" charset="0"/>
                <a:ea typeface="ＭＳ Ｐゴシック" charset="0"/>
                <a:cs typeface="ＭＳ Ｐゴシック" charset="0"/>
              </a:rPr>
              <a:t>Engl</a:t>
            </a:r>
            <a:r>
              <a:rPr lang="en-US" b="1">
                <a:latin typeface="Arial" charset="0"/>
                <a:ea typeface="ＭＳ Ｐゴシック" charset="0"/>
                <a:cs typeface="ＭＳ Ｐゴシック" charset="0"/>
              </a:rPr>
              <a:t> J Med. 2018 </a:t>
            </a: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00289" y="404814"/>
            <a:ext cx="7343422" cy="1570037"/>
          </a:xfrm>
          <a:prstGeom prst="rect">
            <a:avLst/>
          </a:prstGeom>
          <a:solidFill>
            <a:schemeClr val="bg1"/>
          </a:solidFill>
        </p:spPr>
        <p:txBody>
          <a:bodyPr>
            <a:spAutoFit/>
          </a:bodyPr>
          <a:lstStyle/>
          <a:p>
            <a:pPr algn="ctr">
              <a:defRPr/>
            </a:pPr>
            <a:r>
              <a:rPr lang="en-US" sz="3200" b="1">
                <a:latin typeface="+mj-lt"/>
                <a:ea typeface="MS PGothic" charset="0"/>
                <a:cs typeface="MS PGothic" charset="0"/>
              </a:rPr>
              <a:t>Sensitivity Analyses of Combined Mediterranean Diet Groups and </a:t>
            </a:r>
          </a:p>
          <a:p>
            <a:pPr algn="ctr">
              <a:defRPr/>
            </a:pPr>
            <a:r>
              <a:rPr lang="en-US" sz="3200" b="1">
                <a:latin typeface="+mj-lt"/>
                <a:ea typeface="MS PGothic" charset="0"/>
                <a:cs typeface="MS PGothic" charset="0"/>
              </a:rPr>
              <a:t>the Control Group</a:t>
            </a:r>
            <a:endParaRPr lang="es-ES" sz="3200" b="1">
              <a:latin typeface="+mj-lt"/>
              <a:ea typeface="MS PGothic" charset="0"/>
              <a:cs typeface="MS PGothic" charset="0"/>
            </a:endParaRPr>
          </a:p>
        </p:txBody>
      </p:sp>
      <p:pic>
        <p:nvPicPr>
          <p:cNvPr id="3" name="Imagen 2"/>
          <p:cNvPicPr>
            <a:picLocks noChangeAspect="1"/>
          </p:cNvPicPr>
          <p:nvPr/>
        </p:nvPicPr>
        <p:blipFill>
          <a:blip r:embed="rId2" cstate="print"/>
          <a:srcRect/>
          <a:stretch>
            <a:fillRect/>
          </a:stretch>
        </p:blipFill>
        <p:spPr bwMode="auto">
          <a:xfrm>
            <a:off x="56445" y="2276872"/>
            <a:ext cx="9031111" cy="3378200"/>
          </a:xfrm>
          <a:prstGeom prst="rect">
            <a:avLst/>
          </a:prstGeom>
          <a:noFill/>
          <a:ln w="9525">
            <a:noFill/>
            <a:miter lim="800000"/>
            <a:headEnd/>
            <a:tailEnd/>
          </a:ln>
        </p:spPr>
      </p:pic>
      <p:sp>
        <p:nvSpPr>
          <p:cNvPr id="4" name="3 Rectángulo"/>
          <p:cNvSpPr/>
          <p:nvPr/>
        </p:nvSpPr>
        <p:spPr>
          <a:xfrm>
            <a:off x="4788024" y="6444044"/>
            <a:ext cx="4147289" cy="369332"/>
          </a:xfrm>
          <a:prstGeom prst="rect">
            <a:avLst/>
          </a:prstGeom>
        </p:spPr>
        <p:txBody>
          <a:bodyPr wrap="none">
            <a:spAutoFit/>
          </a:bodyPr>
          <a:lstStyle/>
          <a:p>
            <a:r>
              <a:rPr lang="en-US" b="1">
                <a:latin typeface="Arial" charset="0"/>
                <a:ea typeface="ＭＳ Ｐゴシック" charset="0"/>
                <a:cs typeface="ＭＳ Ｐゴシック" charset="0"/>
              </a:rPr>
              <a:t>Estruch R, et al. N </a:t>
            </a:r>
            <a:r>
              <a:rPr lang="en-US" b="1" err="1">
                <a:latin typeface="Arial" charset="0"/>
                <a:ea typeface="ＭＳ Ｐゴシック" charset="0"/>
                <a:cs typeface="ＭＳ Ｐゴシック" charset="0"/>
              </a:rPr>
              <a:t>Engl</a:t>
            </a:r>
            <a:r>
              <a:rPr lang="en-US" b="1">
                <a:latin typeface="Arial" charset="0"/>
                <a:ea typeface="ＭＳ Ｐゴシック" charset="0"/>
                <a:cs typeface="ＭＳ Ｐゴシック" charset="0"/>
              </a:rPr>
              <a:t> J Med. 2018 </a:t>
            </a: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1003890" y="198438"/>
            <a:ext cx="7772400" cy="1143000"/>
          </a:xfrm>
          <a:prstGeom prst="rect">
            <a:avLst/>
          </a:prstGeom>
          <a:solidFill>
            <a:schemeClr val="bg1"/>
          </a:solidFill>
          <a:ln w="9525">
            <a:noFill/>
            <a:miter lim="800000"/>
            <a:headEnd/>
            <a:tailEnd/>
          </a:ln>
        </p:spPr>
        <p:txBody>
          <a:bodyPr lIns="92075" tIns="46038" rIns="92075" bIns="46038" anchor="ctr"/>
          <a:lstStyle/>
          <a:p>
            <a:pPr algn="r" eaLnBrk="0" hangingPunct="0"/>
            <a:endParaRPr lang="es-ES" sz="4000">
              <a:solidFill>
                <a:schemeClr val="tx2"/>
              </a:solidFill>
            </a:endParaRPr>
          </a:p>
        </p:txBody>
      </p:sp>
      <p:pic>
        <p:nvPicPr>
          <p:cNvPr id="35843" name="Imagen 2" descr="Captura de pantalla 2013-02-21 a las 13.55.18.png"/>
          <p:cNvPicPr>
            <a:picLocks noChangeAspect="1"/>
          </p:cNvPicPr>
          <p:nvPr/>
        </p:nvPicPr>
        <p:blipFill>
          <a:blip r:embed="rId2" cstate="print"/>
          <a:srcRect t="6186"/>
          <a:stretch>
            <a:fillRect/>
          </a:stretch>
        </p:blipFill>
        <p:spPr bwMode="auto">
          <a:xfrm>
            <a:off x="1195802" y="0"/>
            <a:ext cx="6719711" cy="2497138"/>
          </a:xfrm>
          <a:prstGeom prst="rect">
            <a:avLst/>
          </a:prstGeom>
          <a:noFill/>
          <a:ln w="9525">
            <a:noFill/>
            <a:miter lim="800000"/>
            <a:headEnd/>
            <a:tailEnd/>
          </a:ln>
        </p:spPr>
      </p:pic>
      <p:grpSp>
        <p:nvGrpSpPr>
          <p:cNvPr id="2" name="Agrupar 4"/>
          <p:cNvGrpSpPr>
            <a:grpSpLocks/>
          </p:cNvGrpSpPr>
          <p:nvPr/>
        </p:nvGrpSpPr>
        <p:grpSpPr bwMode="auto">
          <a:xfrm>
            <a:off x="683568" y="2684464"/>
            <a:ext cx="7680677" cy="3984625"/>
            <a:chOff x="1183060" y="2204864"/>
            <a:chExt cx="8640960" cy="3984996"/>
          </a:xfrm>
        </p:grpSpPr>
        <p:pic>
          <p:nvPicPr>
            <p:cNvPr id="35845" name="Imagen 1" descr="Captura de pantalla 2013-02-21 a las 13.54.29.png"/>
            <p:cNvPicPr>
              <a:picLocks noChangeAspect="1"/>
            </p:cNvPicPr>
            <p:nvPr/>
          </p:nvPicPr>
          <p:blipFill>
            <a:blip r:embed="rId3" cstate="print"/>
            <a:srcRect r="1044" b="3358"/>
            <a:stretch>
              <a:fillRect/>
            </a:stretch>
          </p:blipFill>
          <p:spPr bwMode="auto">
            <a:xfrm>
              <a:off x="1183060" y="2204864"/>
              <a:ext cx="8545952" cy="3092917"/>
            </a:xfrm>
            <a:prstGeom prst="rect">
              <a:avLst/>
            </a:prstGeom>
            <a:noFill/>
            <a:ln w="9525">
              <a:noFill/>
              <a:miter lim="800000"/>
              <a:headEnd/>
              <a:tailEnd/>
            </a:ln>
          </p:spPr>
        </p:pic>
        <p:pic>
          <p:nvPicPr>
            <p:cNvPr id="35846" name="Imagen 3" descr="Captura de pantalla 2013-02-21 a las 13.59.29.png"/>
            <p:cNvPicPr>
              <a:picLocks noChangeAspect="1"/>
            </p:cNvPicPr>
            <p:nvPr/>
          </p:nvPicPr>
          <p:blipFill>
            <a:blip r:embed="rId4" cstate="print"/>
            <a:srcRect t="6947"/>
            <a:stretch>
              <a:fillRect/>
            </a:stretch>
          </p:blipFill>
          <p:spPr bwMode="auto">
            <a:xfrm>
              <a:off x="6269339" y="5301208"/>
              <a:ext cx="3554681" cy="888652"/>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a:extLst>
              <a:ext uri="{FF2B5EF4-FFF2-40B4-BE49-F238E27FC236}">
                <a16:creationId xmlns:a16="http://schemas.microsoft.com/office/drawing/2014/main" id="{58383569-293E-124D-9868-201982F0A44D}"/>
              </a:ext>
            </a:extLst>
          </p:cNvPr>
          <p:cNvSpPr txBox="1">
            <a:spLocks/>
          </p:cNvSpPr>
          <p:nvPr/>
        </p:nvSpPr>
        <p:spPr>
          <a:xfrm>
            <a:off x="628650" y="365126"/>
            <a:ext cx="69512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3600" b="1" i="0" u="none" strike="noStrike" kern="1200" cap="none" spc="0" normalizeH="0" baseline="0" noProof="0">
              <a:ln>
                <a:noFill/>
              </a:ln>
              <a:solidFill>
                <a:srgbClr val="00785C"/>
              </a:solidFill>
              <a:effectLst/>
              <a:uLnTx/>
              <a:uFillTx/>
              <a:latin typeface="Calibri Light" panose="020F0302020204030204"/>
              <a:ea typeface="+mj-ea"/>
              <a:cs typeface="+mj-cs"/>
            </a:endParaRPr>
          </a:p>
        </p:txBody>
      </p:sp>
      <p:sp>
        <p:nvSpPr>
          <p:cNvPr id="10" name="object 2">
            <a:extLst>
              <a:ext uri="{FF2B5EF4-FFF2-40B4-BE49-F238E27FC236}">
                <a16:creationId xmlns:a16="http://schemas.microsoft.com/office/drawing/2014/main" id="{1C0BE2DD-8AF0-E449-8A39-62052E223E52}"/>
              </a:ext>
            </a:extLst>
          </p:cNvPr>
          <p:cNvSpPr txBox="1">
            <a:spLocks noGrp="1"/>
          </p:cNvSpPr>
          <p:nvPr>
            <p:ph type="title"/>
          </p:nvPr>
        </p:nvSpPr>
        <p:spPr>
          <a:xfrm>
            <a:off x="432048" y="188640"/>
            <a:ext cx="8316416" cy="984885"/>
          </a:xfrm>
          <a:prstGeom prst="rect">
            <a:avLst/>
          </a:prstGeom>
          <a:solidFill>
            <a:schemeClr val="accent3">
              <a:lumMod val="20000"/>
              <a:lumOff val="80000"/>
            </a:schemeClr>
          </a:solidFill>
        </p:spPr>
        <p:txBody>
          <a:bodyPr vert="horz" wrap="square" lIns="0" tIns="0" rIns="0" bIns="0" rtlCol="0" anchor="ctr">
            <a:spAutoFit/>
          </a:bodyPr>
          <a:lstStyle/>
          <a:p>
            <a:pPr marL="9525">
              <a:lnSpc>
                <a:spcPct val="100000"/>
              </a:lnSpc>
            </a:pPr>
            <a:r>
              <a:rPr lang="fr-FR" sz="3200" b="1" spc="-4">
                <a:solidFill>
                  <a:srgbClr val="336E52"/>
                </a:solidFill>
                <a:latin typeface="Gill Sans SemiBold" panose="020B0502020104020203" pitchFamily="34" charset="-79"/>
                <a:cs typeface="Gill Sans SemiBold" panose="020B0502020104020203" pitchFamily="34" charset="-79"/>
              </a:rPr>
              <a:t>CHANGING OUR DIET </a:t>
            </a:r>
            <a:br>
              <a:rPr lang="fr-FR" sz="3200" b="1" spc="-4">
                <a:solidFill>
                  <a:srgbClr val="336E52"/>
                </a:solidFill>
                <a:latin typeface="Gill Sans SemiBold" panose="020B0502020104020203" pitchFamily="34" charset="-79"/>
                <a:cs typeface="Gill Sans SemiBold" panose="020B0502020104020203" pitchFamily="34" charset="-79"/>
              </a:rPr>
            </a:br>
            <a:r>
              <a:rPr lang="fr-FR" sz="3200" b="1" spc="-4">
                <a:solidFill>
                  <a:srgbClr val="336E52"/>
                </a:solidFill>
                <a:latin typeface="Gill Sans SemiBold" panose="020B0502020104020203" pitchFamily="34" charset="-79"/>
                <a:cs typeface="Gill Sans SemiBold" panose="020B0502020104020203" pitchFamily="34" charset="-79"/>
              </a:rPr>
              <a:t>WE CAN IMPROVE OUR HEALTH </a:t>
            </a:r>
            <a:endParaRPr lang="fr-FR" sz="3200" b="1" u="sng" spc="-4">
              <a:solidFill>
                <a:srgbClr val="336E52"/>
              </a:solidFill>
              <a:latin typeface="Gill Sans SemiBold" panose="020B0502020104020203" pitchFamily="34" charset="-79"/>
              <a:cs typeface="Gill Sans SemiBold" panose="020B0502020104020203" pitchFamily="34" charset="-79"/>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713" y="1340769"/>
            <a:ext cx="6644574" cy="502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a:spLocks noChangeArrowheads="1"/>
          </p:cNvSpPr>
          <p:nvPr/>
        </p:nvSpPr>
        <p:spPr bwMode="auto">
          <a:xfrm>
            <a:off x="1297782" y="6305551"/>
            <a:ext cx="3869531" cy="52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8" tIns="48404" rIns="96808" bIns="48404">
            <a:spAutoFit/>
          </a:bodyPr>
          <a:lstStyle>
            <a:lvl1pPr defTabSz="8001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80010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8001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8001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8001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8001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8001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8001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8001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400" i="1">
                <a:solidFill>
                  <a:srgbClr val="000000"/>
                </a:solidFill>
                <a:latin typeface="DIN Alternate Bold" charset="0"/>
              </a:rPr>
              <a:t>U.S. Burden of Disease Collaborators,  JAMA 2016</a:t>
            </a:r>
          </a:p>
        </p:txBody>
      </p:sp>
      <p:sp>
        <p:nvSpPr>
          <p:cNvPr id="8" name="Rectangle 28"/>
          <p:cNvSpPr>
            <a:spLocks noChangeArrowheads="1"/>
          </p:cNvSpPr>
          <p:nvPr/>
        </p:nvSpPr>
        <p:spPr bwMode="auto">
          <a:xfrm>
            <a:off x="1043608" y="1556792"/>
            <a:ext cx="1254125" cy="250825"/>
          </a:xfrm>
          <a:prstGeom prst="rect">
            <a:avLst/>
          </a:prstGeom>
          <a:noFill/>
          <a:ln w="31750">
            <a:solidFill>
              <a:srgbClr val="FF0000"/>
            </a:solidFill>
            <a:miter lim="800000"/>
            <a:headEnd/>
            <a:tailEnd/>
          </a:ln>
        </p:spPr>
        <p:txBody>
          <a:bodyPr wrap="none" lIns="96140" tIns="48070" rIns="96140" bIns="48070" anchor="ctr"/>
          <a:lstStyle/>
          <a:p>
            <a:endParaRPr lang="en-US">
              <a:solidFill>
                <a:srgbClr val="000000"/>
              </a:solidFill>
            </a:endParaRPr>
          </a:p>
        </p:txBody>
      </p:sp>
    </p:spTree>
    <p:extLst>
      <p:ext uri="{BB962C8B-B14F-4D97-AF65-F5344CB8AC3E}">
        <p14:creationId xmlns:p14="http://schemas.microsoft.com/office/powerpoint/2010/main" val="121588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cstate="print"/>
          <a:srcRect/>
          <a:stretch>
            <a:fillRect/>
          </a:stretch>
        </p:blipFill>
        <p:spPr bwMode="auto">
          <a:xfrm>
            <a:off x="611011" y="549275"/>
            <a:ext cx="8064500" cy="3124200"/>
          </a:xfrm>
          <a:prstGeom prst="rect">
            <a:avLst/>
          </a:prstGeom>
          <a:noFill/>
          <a:ln w="9525">
            <a:noFill/>
            <a:miter lim="800000"/>
            <a:headEnd/>
            <a:tailEnd/>
          </a:ln>
        </p:spPr>
      </p:pic>
      <p:pic>
        <p:nvPicPr>
          <p:cNvPr id="50179" name="Picture 6" descr="Current Issue Cover"/>
          <p:cNvPicPr>
            <a:picLocks noChangeAspect="1" noChangeArrowheads="1"/>
          </p:cNvPicPr>
          <p:nvPr/>
        </p:nvPicPr>
        <p:blipFill>
          <a:blip r:embed="rId3" cstate="print"/>
          <a:srcRect/>
          <a:stretch>
            <a:fillRect/>
          </a:stretch>
        </p:blipFill>
        <p:spPr bwMode="auto">
          <a:xfrm>
            <a:off x="611012" y="3789363"/>
            <a:ext cx="2125133" cy="2808287"/>
          </a:xfrm>
          <a:prstGeom prst="rect">
            <a:avLst/>
          </a:prstGeom>
          <a:noFill/>
          <a:ln w="9525">
            <a:noFill/>
            <a:miter lim="800000"/>
            <a:headEnd/>
            <a:tailEnd/>
          </a:ln>
        </p:spPr>
      </p:pic>
      <p:sp>
        <p:nvSpPr>
          <p:cNvPr id="50180" name="Text Box 7"/>
          <p:cNvSpPr txBox="1">
            <a:spLocks noChangeArrowheads="1"/>
          </p:cNvSpPr>
          <p:nvPr/>
        </p:nvSpPr>
        <p:spPr bwMode="auto">
          <a:xfrm>
            <a:off x="611012" y="6040438"/>
            <a:ext cx="652743" cy="369332"/>
          </a:xfrm>
          <a:prstGeom prst="rect">
            <a:avLst/>
          </a:prstGeom>
          <a:noFill/>
          <a:ln w="9525">
            <a:noFill/>
            <a:miter lim="800000"/>
            <a:headEnd/>
            <a:tailEnd/>
          </a:ln>
        </p:spPr>
        <p:txBody>
          <a:bodyPr wrap="none">
            <a:spAutoFit/>
          </a:bodyPr>
          <a:lstStyle/>
          <a:p>
            <a:r>
              <a:rPr lang="es-ES">
                <a:cs typeface="Arial" pitchFamily="34" charset="0"/>
              </a:rPr>
              <a:t>2013</a:t>
            </a:r>
          </a:p>
        </p:txBody>
      </p:sp>
      <p:pic>
        <p:nvPicPr>
          <p:cNvPr id="50181" name="Picture 8"/>
          <p:cNvPicPr>
            <a:picLocks noChangeAspect="1" noChangeArrowheads="1"/>
          </p:cNvPicPr>
          <p:nvPr/>
        </p:nvPicPr>
        <p:blipFill>
          <a:blip r:embed="rId4" cstate="print"/>
          <a:srcRect/>
          <a:stretch>
            <a:fillRect/>
          </a:stretch>
        </p:blipFill>
        <p:spPr bwMode="auto">
          <a:xfrm>
            <a:off x="3635023" y="4437064"/>
            <a:ext cx="4450644" cy="15700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p:cNvPicPr>
            <a:picLocks noChangeAspect="1" noChangeArrowheads="1"/>
          </p:cNvPicPr>
          <p:nvPr/>
        </p:nvPicPr>
        <p:blipFill>
          <a:blip r:embed="rId2" cstate="print"/>
          <a:srcRect/>
          <a:stretch>
            <a:fillRect/>
          </a:stretch>
        </p:blipFill>
        <p:spPr bwMode="auto">
          <a:xfrm>
            <a:off x="1907823" y="1628775"/>
            <a:ext cx="5953478" cy="4762500"/>
          </a:xfrm>
          <a:prstGeom prst="rect">
            <a:avLst/>
          </a:prstGeom>
          <a:noFill/>
          <a:ln w="9525">
            <a:noFill/>
            <a:miter lim="800000"/>
            <a:headEnd/>
            <a:tailEnd/>
          </a:ln>
        </p:spPr>
      </p:pic>
      <p:grpSp>
        <p:nvGrpSpPr>
          <p:cNvPr id="2" name="Group 42"/>
          <p:cNvGrpSpPr>
            <a:grpSpLocks/>
          </p:cNvGrpSpPr>
          <p:nvPr/>
        </p:nvGrpSpPr>
        <p:grpSpPr bwMode="auto">
          <a:xfrm>
            <a:off x="2650067" y="1312863"/>
            <a:ext cx="3337278" cy="3282950"/>
            <a:chOff x="872" y="1181"/>
            <a:chExt cx="2103" cy="2068"/>
          </a:xfrm>
        </p:grpSpPr>
        <p:grpSp>
          <p:nvGrpSpPr>
            <p:cNvPr id="3" name="Group 30"/>
            <p:cNvGrpSpPr>
              <a:grpSpLocks/>
            </p:cNvGrpSpPr>
            <p:nvPr/>
          </p:nvGrpSpPr>
          <p:grpSpPr bwMode="auto">
            <a:xfrm>
              <a:off x="1668" y="2126"/>
              <a:ext cx="60" cy="325"/>
              <a:chOff x="1668" y="2138"/>
              <a:chExt cx="78" cy="319"/>
            </a:xfrm>
          </p:grpSpPr>
          <p:sp>
            <p:nvSpPr>
              <p:cNvPr id="52246" name="Line 5"/>
              <p:cNvSpPr>
                <a:spLocks noChangeShapeType="1"/>
              </p:cNvSpPr>
              <p:nvPr/>
            </p:nvSpPr>
            <p:spPr bwMode="auto">
              <a:xfrm>
                <a:off x="1710" y="2142"/>
                <a:ext cx="0" cy="315"/>
              </a:xfrm>
              <a:prstGeom prst="line">
                <a:avLst/>
              </a:prstGeom>
              <a:noFill/>
              <a:ln w="9525">
                <a:solidFill>
                  <a:schemeClr val="tx1"/>
                </a:solidFill>
                <a:round/>
                <a:headEnd/>
                <a:tailEnd/>
              </a:ln>
            </p:spPr>
            <p:txBody>
              <a:bodyPr/>
              <a:lstStyle/>
              <a:p>
                <a:endParaRPr lang="es-ES"/>
              </a:p>
            </p:txBody>
          </p:sp>
          <p:sp>
            <p:nvSpPr>
              <p:cNvPr id="52247" name="Line 6"/>
              <p:cNvSpPr>
                <a:spLocks noChangeShapeType="1"/>
              </p:cNvSpPr>
              <p:nvPr/>
            </p:nvSpPr>
            <p:spPr bwMode="auto">
              <a:xfrm>
                <a:off x="1668" y="2138"/>
                <a:ext cx="78" cy="0"/>
              </a:xfrm>
              <a:prstGeom prst="line">
                <a:avLst/>
              </a:prstGeom>
              <a:noFill/>
              <a:ln w="9525">
                <a:solidFill>
                  <a:schemeClr val="tx1"/>
                </a:solidFill>
                <a:round/>
                <a:headEnd/>
                <a:tailEnd/>
              </a:ln>
            </p:spPr>
            <p:txBody>
              <a:bodyPr/>
              <a:lstStyle/>
              <a:p>
                <a:endParaRPr lang="es-ES"/>
              </a:p>
            </p:txBody>
          </p:sp>
        </p:grpSp>
        <p:sp>
          <p:nvSpPr>
            <p:cNvPr id="52231" name="Line 20"/>
            <p:cNvSpPr>
              <a:spLocks noChangeShapeType="1"/>
            </p:cNvSpPr>
            <p:nvPr/>
          </p:nvSpPr>
          <p:spPr bwMode="auto">
            <a:xfrm>
              <a:off x="1102" y="2984"/>
              <a:ext cx="0" cy="265"/>
            </a:xfrm>
            <a:prstGeom prst="line">
              <a:avLst/>
            </a:prstGeom>
            <a:noFill/>
            <a:ln w="9525">
              <a:solidFill>
                <a:schemeClr val="tx1"/>
              </a:solidFill>
              <a:round/>
              <a:headEnd/>
              <a:tailEnd/>
            </a:ln>
          </p:spPr>
          <p:txBody>
            <a:bodyPr/>
            <a:lstStyle/>
            <a:p>
              <a:endParaRPr lang="es-ES"/>
            </a:p>
          </p:txBody>
        </p:sp>
        <p:sp>
          <p:nvSpPr>
            <p:cNvPr id="52232" name="Line 21"/>
            <p:cNvSpPr>
              <a:spLocks noChangeShapeType="1"/>
            </p:cNvSpPr>
            <p:nvPr/>
          </p:nvSpPr>
          <p:spPr bwMode="auto">
            <a:xfrm>
              <a:off x="1060" y="2980"/>
              <a:ext cx="78" cy="0"/>
            </a:xfrm>
            <a:prstGeom prst="line">
              <a:avLst/>
            </a:prstGeom>
            <a:noFill/>
            <a:ln w="9525">
              <a:solidFill>
                <a:schemeClr val="tx1"/>
              </a:solidFill>
              <a:round/>
              <a:headEnd/>
              <a:tailEnd/>
            </a:ln>
          </p:spPr>
          <p:txBody>
            <a:bodyPr/>
            <a:lstStyle/>
            <a:p>
              <a:endParaRPr lang="es-ES"/>
            </a:p>
          </p:txBody>
        </p:sp>
        <p:sp>
          <p:nvSpPr>
            <p:cNvPr id="52233" name="Text Box 24"/>
            <p:cNvSpPr txBox="1">
              <a:spLocks noChangeArrowheads="1"/>
            </p:cNvSpPr>
            <p:nvPr/>
          </p:nvSpPr>
          <p:spPr bwMode="auto">
            <a:xfrm>
              <a:off x="872" y="1641"/>
              <a:ext cx="1684" cy="174"/>
            </a:xfrm>
            <a:prstGeom prst="rect">
              <a:avLst/>
            </a:prstGeom>
            <a:noFill/>
            <a:ln w="9525">
              <a:noFill/>
              <a:miter lim="800000"/>
              <a:headEnd/>
              <a:tailEnd/>
            </a:ln>
          </p:spPr>
          <p:txBody>
            <a:bodyPr wrap="none">
              <a:spAutoFit/>
            </a:bodyPr>
            <a:lstStyle/>
            <a:p>
              <a:r>
                <a:rPr lang="es-ES" sz="1200">
                  <a:cs typeface="Arial" pitchFamily="34" charset="0"/>
                </a:rPr>
                <a:t>P-</a:t>
              </a:r>
              <a:r>
                <a:rPr lang="es-ES" sz="1200" err="1">
                  <a:cs typeface="Arial" pitchFamily="34" charset="0"/>
                </a:rPr>
                <a:t>interaction</a:t>
              </a:r>
              <a:r>
                <a:rPr lang="es-ES" sz="1200">
                  <a:cs typeface="Arial" pitchFamily="34" charset="0"/>
                </a:rPr>
                <a:t> TCF7L2 x </a:t>
              </a:r>
              <a:r>
                <a:rPr lang="es-ES" sz="1200" err="1">
                  <a:cs typeface="Arial" pitchFamily="34" charset="0"/>
                </a:rPr>
                <a:t>AdMEDiet</a:t>
              </a:r>
              <a:r>
                <a:rPr lang="es-ES" sz="1200">
                  <a:cs typeface="Arial" pitchFamily="34" charset="0"/>
                </a:rPr>
                <a:t>: 0.014</a:t>
              </a:r>
            </a:p>
          </p:txBody>
        </p:sp>
        <p:sp>
          <p:nvSpPr>
            <p:cNvPr id="52234" name="Text Box 25"/>
            <p:cNvSpPr txBox="1">
              <a:spLocks noChangeArrowheads="1"/>
            </p:cNvSpPr>
            <p:nvPr/>
          </p:nvSpPr>
          <p:spPr bwMode="auto">
            <a:xfrm>
              <a:off x="890" y="1181"/>
              <a:ext cx="200" cy="233"/>
            </a:xfrm>
            <a:prstGeom prst="rect">
              <a:avLst/>
            </a:prstGeom>
            <a:noFill/>
            <a:ln w="9525">
              <a:noFill/>
              <a:miter lim="800000"/>
              <a:headEnd/>
              <a:tailEnd/>
            </a:ln>
          </p:spPr>
          <p:txBody>
            <a:bodyPr wrap="none">
              <a:spAutoFit/>
            </a:bodyPr>
            <a:lstStyle/>
            <a:p>
              <a:r>
                <a:rPr lang="es-ES">
                  <a:cs typeface="Arial" pitchFamily="34" charset="0"/>
                </a:rPr>
                <a:t>A</a:t>
              </a:r>
            </a:p>
          </p:txBody>
        </p:sp>
        <p:sp>
          <p:nvSpPr>
            <p:cNvPr id="52235" name="Text Box 26"/>
            <p:cNvSpPr txBox="1">
              <a:spLocks noChangeArrowheads="1"/>
            </p:cNvSpPr>
            <p:nvPr/>
          </p:nvSpPr>
          <p:spPr bwMode="auto">
            <a:xfrm>
              <a:off x="1052" y="2199"/>
              <a:ext cx="438" cy="174"/>
            </a:xfrm>
            <a:prstGeom prst="rect">
              <a:avLst/>
            </a:prstGeom>
            <a:noFill/>
            <a:ln w="9525">
              <a:noFill/>
              <a:miter lim="800000"/>
              <a:headEnd/>
              <a:tailEnd/>
            </a:ln>
          </p:spPr>
          <p:txBody>
            <a:bodyPr wrap="none">
              <a:spAutoFit/>
            </a:bodyPr>
            <a:lstStyle/>
            <a:p>
              <a:r>
                <a:rPr lang="es-ES" sz="1200">
                  <a:cs typeface="Arial" pitchFamily="34" charset="0"/>
                </a:rPr>
                <a:t>P=0.001</a:t>
              </a:r>
            </a:p>
          </p:txBody>
        </p:sp>
        <p:sp>
          <p:nvSpPr>
            <p:cNvPr id="52236" name="Rectangle 28"/>
            <p:cNvSpPr>
              <a:spLocks noChangeArrowheads="1"/>
            </p:cNvSpPr>
            <p:nvPr/>
          </p:nvSpPr>
          <p:spPr bwMode="auto">
            <a:xfrm>
              <a:off x="2439" y="2296"/>
              <a:ext cx="438" cy="174"/>
            </a:xfrm>
            <a:prstGeom prst="rect">
              <a:avLst/>
            </a:prstGeom>
            <a:noFill/>
            <a:ln w="9525">
              <a:noFill/>
              <a:miter lim="800000"/>
              <a:headEnd/>
              <a:tailEnd/>
            </a:ln>
          </p:spPr>
          <p:txBody>
            <a:bodyPr wrap="none">
              <a:spAutoFit/>
            </a:bodyPr>
            <a:lstStyle/>
            <a:p>
              <a:r>
                <a:rPr lang="es-ES" sz="1200">
                  <a:cs typeface="Arial" pitchFamily="34" charset="0"/>
                </a:rPr>
                <a:t>P=0.281</a:t>
              </a:r>
            </a:p>
          </p:txBody>
        </p:sp>
        <p:grpSp>
          <p:nvGrpSpPr>
            <p:cNvPr id="4" name="Group 31"/>
            <p:cNvGrpSpPr>
              <a:grpSpLocks/>
            </p:cNvGrpSpPr>
            <p:nvPr/>
          </p:nvGrpSpPr>
          <p:grpSpPr bwMode="auto">
            <a:xfrm>
              <a:off x="2897" y="2767"/>
              <a:ext cx="78" cy="319"/>
              <a:chOff x="1668" y="2138"/>
              <a:chExt cx="78" cy="319"/>
            </a:xfrm>
          </p:grpSpPr>
          <p:sp>
            <p:nvSpPr>
              <p:cNvPr id="52244" name="Line 32"/>
              <p:cNvSpPr>
                <a:spLocks noChangeShapeType="1"/>
              </p:cNvSpPr>
              <p:nvPr/>
            </p:nvSpPr>
            <p:spPr bwMode="auto">
              <a:xfrm>
                <a:off x="1710" y="2142"/>
                <a:ext cx="0" cy="315"/>
              </a:xfrm>
              <a:prstGeom prst="line">
                <a:avLst/>
              </a:prstGeom>
              <a:noFill/>
              <a:ln w="9525">
                <a:solidFill>
                  <a:schemeClr val="tx1"/>
                </a:solidFill>
                <a:round/>
                <a:headEnd/>
                <a:tailEnd/>
              </a:ln>
            </p:spPr>
            <p:txBody>
              <a:bodyPr/>
              <a:lstStyle/>
              <a:p>
                <a:endParaRPr lang="es-ES"/>
              </a:p>
            </p:txBody>
          </p:sp>
          <p:sp>
            <p:nvSpPr>
              <p:cNvPr id="52245" name="Line 33"/>
              <p:cNvSpPr>
                <a:spLocks noChangeShapeType="1"/>
              </p:cNvSpPr>
              <p:nvPr/>
            </p:nvSpPr>
            <p:spPr bwMode="auto">
              <a:xfrm>
                <a:off x="1668" y="2138"/>
                <a:ext cx="78" cy="0"/>
              </a:xfrm>
              <a:prstGeom prst="line">
                <a:avLst/>
              </a:prstGeom>
              <a:noFill/>
              <a:ln w="9525">
                <a:solidFill>
                  <a:schemeClr val="tx1"/>
                </a:solidFill>
                <a:round/>
                <a:headEnd/>
                <a:tailEnd/>
              </a:ln>
            </p:spPr>
            <p:txBody>
              <a:bodyPr/>
              <a:lstStyle/>
              <a:p>
                <a:endParaRPr lang="es-ES"/>
              </a:p>
            </p:txBody>
          </p:sp>
        </p:grpSp>
        <p:sp>
          <p:nvSpPr>
            <p:cNvPr id="52238" name="Line 36"/>
            <p:cNvSpPr>
              <a:spLocks noChangeShapeType="1"/>
            </p:cNvSpPr>
            <p:nvPr/>
          </p:nvSpPr>
          <p:spPr bwMode="auto">
            <a:xfrm flipH="1">
              <a:off x="2326" y="2880"/>
              <a:ext cx="0" cy="205"/>
            </a:xfrm>
            <a:prstGeom prst="line">
              <a:avLst/>
            </a:prstGeom>
            <a:noFill/>
            <a:ln w="9525">
              <a:solidFill>
                <a:schemeClr val="tx1"/>
              </a:solidFill>
              <a:round/>
              <a:headEnd/>
              <a:tailEnd/>
            </a:ln>
          </p:spPr>
          <p:txBody>
            <a:bodyPr/>
            <a:lstStyle/>
            <a:p>
              <a:endParaRPr lang="es-ES"/>
            </a:p>
          </p:txBody>
        </p:sp>
        <p:sp>
          <p:nvSpPr>
            <p:cNvPr id="52239" name="Line 37"/>
            <p:cNvSpPr>
              <a:spLocks noChangeShapeType="1"/>
            </p:cNvSpPr>
            <p:nvPr/>
          </p:nvSpPr>
          <p:spPr bwMode="auto">
            <a:xfrm>
              <a:off x="2288" y="2876"/>
              <a:ext cx="78" cy="0"/>
            </a:xfrm>
            <a:prstGeom prst="line">
              <a:avLst/>
            </a:prstGeom>
            <a:noFill/>
            <a:ln w="9525">
              <a:solidFill>
                <a:schemeClr val="tx1"/>
              </a:solidFill>
              <a:round/>
              <a:headEnd/>
              <a:tailEnd/>
            </a:ln>
          </p:spPr>
          <p:txBody>
            <a:bodyPr/>
            <a:lstStyle/>
            <a:p>
              <a:endParaRPr lang="es-ES"/>
            </a:p>
          </p:txBody>
        </p:sp>
        <p:sp>
          <p:nvSpPr>
            <p:cNvPr id="52240" name="Line 38"/>
            <p:cNvSpPr>
              <a:spLocks noChangeShapeType="1"/>
            </p:cNvSpPr>
            <p:nvPr/>
          </p:nvSpPr>
          <p:spPr bwMode="auto">
            <a:xfrm flipH="1">
              <a:off x="2631" y="2723"/>
              <a:ext cx="0" cy="205"/>
            </a:xfrm>
            <a:prstGeom prst="line">
              <a:avLst/>
            </a:prstGeom>
            <a:noFill/>
            <a:ln w="9525">
              <a:solidFill>
                <a:schemeClr val="tx1"/>
              </a:solidFill>
              <a:round/>
              <a:headEnd/>
              <a:tailEnd/>
            </a:ln>
          </p:spPr>
          <p:txBody>
            <a:bodyPr/>
            <a:lstStyle/>
            <a:p>
              <a:endParaRPr lang="es-ES"/>
            </a:p>
          </p:txBody>
        </p:sp>
        <p:sp>
          <p:nvSpPr>
            <p:cNvPr id="52241" name="Line 39"/>
            <p:cNvSpPr>
              <a:spLocks noChangeShapeType="1"/>
            </p:cNvSpPr>
            <p:nvPr/>
          </p:nvSpPr>
          <p:spPr bwMode="auto">
            <a:xfrm>
              <a:off x="2593" y="2719"/>
              <a:ext cx="78" cy="0"/>
            </a:xfrm>
            <a:prstGeom prst="line">
              <a:avLst/>
            </a:prstGeom>
            <a:noFill/>
            <a:ln w="9525">
              <a:solidFill>
                <a:schemeClr val="tx1"/>
              </a:solidFill>
              <a:round/>
              <a:headEnd/>
              <a:tailEnd/>
            </a:ln>
          </p:spPr>
          <p:txBody>
            <a:bodyPr/>
            <a:lstStyle/>
            <a:p>
              <a:endParaRPr lang="es-ES"/>
            </a:p>
          </p:txBody>
        </p:sp>
        <p:sp>
          <p:nvSpPr>
            <p:cNvPr id="52242" name="Line 40"/>
            <p:cNvSpPr>
              <a:spLocks noChangeShapeType="1"/>
            </p:cNvSpPr>
            <p:nvPr/>
          </p:nvSpPr>
          <p:spPr bwMode="auto">
            <a:xfrm flipH="1">
              <a:off x="1418" y="2698"/>
              <a:ext cx="0" cy="205"/>
            </a:xfrm>
            <a:prstGeom prst="line">
              <a:avLst/>
            </a:prstGeom>
            <a:noFill/>
            <a:ln w="9525">
              <a:solidFill>
                <a:schemeClr val="tx1"/>
              </a:solidFill>
              <a:round/>
              <a:headEnd/>
              <a:tailEnd/>
            </a:ln>
          </p:spPr>
          <p:txBody>
            <a:bodyPr/>
            <a:lstStyle/>
            <a:p>
              <a:endParaRPr lang="es-ES"/>
            </a:p>
          </p:txBody>
        </p:sp>
        <p:sp>
          <p:nvSpPr>
            <p:cNvPr id="52243" name="Line 41"/>
            <p:cNvSpPr>
              <a:spLocks noChangeShapeType="1"/>
            </p:cNvSpPr>
            <p:nvPr/>
          </p:nvSpPr>
          <p:spPr bwMode="auto">
            <a:xfrm>
              <a:off x="1380" y="2694"/>
              <a:ext cx="78" cy="0"/>
            </a:xfrm>
            <a:prstGeom prst="line">
              <a:avLst/>
            </a:prstGeom>
            <a:noFill/>
            <a:ln w="9525">
              <a:solidFill>
                <a:schemeClr val="tx1"/>
              </a:solidFill>
              <a:round/>
              <a:headEnd/>
              <a:tailEnd/>
            </a:ln>
          </p:spPr>
          <p:txBody>
            <a:bodyPr/>
            <a:lstStyle/>
            <a:p>
              <a:endParaRPr lang="es-ES"/>
            </a:p>
          </p:txBody>
        </p:sp>
      </p:grpSp>
      <p:sp>
        <p:nvSpPr>
          <p:cNvPr id="52229" name="Text Box 25"/>
          <p:cNvSpPr txBox="1">
            <a:spLocks noChangeArrowheads="1"/>
          </p:cNvSpPr>
          <p:nvPr/>
        </p:nvSpPr>
        <p:spPr bwMode="auto">
          <a:xfrm>
            <a:off x="25248" y="188640"/>
            <a:ext cx="9083256" cy="1384995"/>
          </a:xfrm>
          <a:prstGeom prst="rect">
            <a:avLst/>
          </a:prstGeom>
          <a:solidFill>
            <a:schemeClr val="accent3">
              <a:lumMod val="20000"/>
              <a:lumOff val="80000"/>
            </a:schemeClr>
          </a:solidFill>
          <a:ln w="9525">
            <a:noFill/>
            <a:miter lim="800000"/>
            <a:headEnd/>
            <a:tailEnd/>
          </a:ln>
        </p:spPr>
        <p:txBody>
          <a:bodyPr wrap="none">
            <a:spAutoFit/>
          </a:bodyPr>
          <a:lstStyle/>
          <a:p>
            <a:pPr algn="ctr"/>
            <a:r>
              <a:rPr lang="en-US" sz="2800" b="1" dirty="0">
                <a:solidFill>
                  <a:schemeClr val="accent3">
                    <a:lumMod val="75000"/>
                  </a:schemeClr>
                </a:solidFill>
                <a:cs typeface="Arial" pitchFamily="34" charset="0"/>
              </a:rPr>
              <a:t>Interaction between TCF7L2 polymorphism and adherence </a:t>
            </a:r>
          </a:p>
          <a:p>
            <a:pPr algn="ctr"/>
            <a:r>
              <a:rPr lang="en-US" sz="2800" b="1" dirty="0">
                <a:solidFill>
                  <a:schemeClr val="accent3">
                    <a:lumMod val="75000"/>
                  </a:schemeClr>
                </a:solidFill>
                <a:cs typeface="Arial" pitchFamily="34" charset="0"/>
              </a:rPr>
              <a:t>to the Mediterranean Diet </a:t>
            </a:r>
          </a:p>
          <a:p>
            <a:pPr algn="ctr"/>
            <a:r>
              <a:rPr lang="en-US" sz="2800" b="1" dirty="0">
                <a:solidFill>
                  <a:schemeClr val="accent3">
                    <a:lumMod val="75000"/>
                  </a:schemeClr>
                </a:solidFill>
                <a:cs typeface="Arial" pitchFamily="34" charset="0"/>
              </a:rPr>
              <a:t>on plasmatic concentrations of glucose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6"/>
          <p:cNvPicPr>
            <a:picLocks noChangeAspect="1" noChangeArrowheads="1"/>
          </p:cNvPicPr>
          <p:nvPr/>
        </p:nvPicPr>
        <p:blipFill>
          <a:blip r:embed="rId2" cstate="print"/>
          <a:srcRect/>
          <a:stretch>
            <a:fillRect/>
          </a:stretch>
        </p:blipFill>
        <p:spPr bwMode="auto">
          <a:xfrm>
            <a:off x="323145" y="2060576"/>
            <a:ext cx="4032956" cy="3325813"/>
          </a:xfrm>
          <a:prstGeom prst="rect">
            <a:avLst/>
          </a:prstGeom>
          <a:noFill/>
          <a:ln w="9525">
            <a:noFill/>
            <a:miter lim="800000"/>
            <a:headEnd/>
            <a:tailEnd/>
          </a:ln>
        </p:spPr>
      </p:pic>
      <p:pic>
        <p:nvPicPr>
          <p:cNvPr id="55300" name="Picture 7"/>
          <p:cNvPicPr>
            <a:picLocks noChangeAspect="1" noChangeArrowheads="1"/>
          </p:cNvPicPr>
          <p:nvPr/>
        </p:nvPicPr>
        <p:blipFill>
          <a:blip r:embed="rId3" cstate="print"/>
          <a:srcRect/>
          <a:stretch>
            <a:fillRect/>
          </a:stretch>
        </p:blipFill>
        <p:spPr bwMode="auto">
          <a:xfrm>
            <a:off x="4787901" y="2133601"/>
            <a:ext cx="4032956" cy="3255963"/>
          </a:xfrm>
          <a:prstGeom prst="rect">
            <a:avLst/>
          </a:prstGeom>
          <a:noFill/>
          <a:ln w="9525">
            <a:noFill/>
            <a:miter lim="800000"/>
            <a:headEnd/>
            <a:tailEnd/>
          </a:ln>
        </p:spPr>
      </p:pic>
      <p:pic>
        <p:nvPicPr>
          <p:cNvPr id="55301" name="Picture 8"/>
          <p:cNvPicPr>
            <a:picLocks noChangeAspect="1" noChangeArrowheads="1"/>
          </p:cNvPicPr>
          <p:nvPr/>
        </p:nvPicPr>
        <p:blipFill>
          <a:blip r:embed="rId4" cstate="print"/>
          <a:srcRect/>
          <a:stretch>
            <a:fillRect/>
          </a:stretch>
        </p:blipFill>
        <p:spPr bwMode="auto">
          <a:xfrm>
            <a:off x="1835856" y="5516563"/>
            <a:ext cx="5507566" cy="1219200"/>
          </a:xfrm>
          <a:prstGeom prst="rect">
            <a:avLst/>
          </a:prstGeom>
          <a:noFill/>
          <a:ln w="9525">
            <a:noFill/>
            <a:miter lim="800000"/>
            <a:headEnd/>
            <a:tailEnd/>
          </a:ln>
        </p:spPr>
      </p:pic>
      <p:sp>
        <p:nvSpPr>
          <p:cNvPr id="7" name="Text Box 3"/>
          <p:cNvSpPr txBox="1">
            <a:spLocks noChangeArrowheads="1"/>
          </p:cNvSpPr>
          <p:nvPr/>
        </p:nvSpPr>
        <p:spPr bwMode="auto">
          <a:xfrm>
            <a:off x="107504" y="315813"/>
            <a:ext cx="8966814" cy="954107"/>
          </a:xfrm>
          <a:prstGeom prst="rect">
            <a:avLst/>
          </a:prstGeom>
          <a:solidFill>
            <a:schemeClr val="accent3">
              <a:lumMod val="20000"/>
              <a:lumOff val="80000"/>
            </a:schemeClr>
          </a:solidFill>
          <a:ln w="9525">
            <a:noFill/>
            <a:miter lim="800000"/>
            <a:headEnd/>
            <a:tailEnd/>
          </a:ln>
        </p:spPr>
        <p:txBody>
          <a:bodyPr wrap="none">
            <a:spAutoFit/>
          </a:bodyPr>
          <a:lstStyle/>
          <a:p>
            <a:pPr algn="ctr"/>
            <a:r>
              <a:rPr lang="en-US" sz="2800" b="1" dirty="0">
                <a:solidFill>
                  <a:schemeClr val="accent3">
                    <a:lumMod val="75000"/>
                  </a:schemeClr>
                </a:solidFill>
                <a:cs typeface="Arial" pitchFamily="34" charset="0"/>
              </a:rPr>
              <a:t>Interaction between TCF7L2 polymorphism and adherence </a:t>
            </a:r>
          </a:p>
          <a:p>
            <a:pPr algn="ctr"/>
            <a:r>
              <a:rPr lang="en-US" sz="2800" b="1" dirty="0">
                <a:solidFill>
                  <a:schemeClr val="accent3">
                    <a:lumMod val="75000"/>
                  </a:schemeClr>
                </a:solidFill>
                <a:cs typeface="Arial" pitchFamily="34" charset="0"/>
              </a:rPr>
              <a:t>to the Mediterranean Diet on </a:t>
            </a:r>
            <a:r>
              <a:rPr lang="es-ES" sz="2800" b="1" dirty="0" err="1">
                <a:solidFill>
                  <a:schemeClr val="accent3">
                    <a:lumMod val="75000"/>
                  </a:schemeClr>
                </a:solidFill>
                <a:cs typeface="Arial" pitchFamily="34" charset="0"/>
              </a:rPr>
              <a:t>Risk</a:t>
            </a:r>
            <a:r>
              <a:rPr lang="es-ES" sz="2800" b="1" dirty="0">
                <a:solidFill>
                  <a:schemeClr val="accent3">
                    <a:lumMod val="75000"/>
                  </a:schemeClr>
                </a:solidFill>
                <a:cs typeface="Arial" pitchFamily="34" charset="0"/>
              </a:rPr>
              <a:t> </a:t>
            </a:r>
            <a:r>
              <a:rPr lang="es-ES" sz="2800" b="1" dirty="0" err="1">
                <a:solidFill>
                  <a:schemeClr val="accent3">
                    <a:lumMod val="75000"/>
                  </a:schemeClr>
                </a:solidFill>
                <a:cs typeface="Arial" pitchFamily="34" charset="0"/>
              </a:rPr>
              <a:t>of</a:t>
            </a:r>
            <a:r>
              <a:rPr lang="es-ES" sz="2800" b="1" dirty="0">
                <a:solidFill>
                  <a:schemeClr val="accent3">
                    <a:lumMod val="75000"/>
                  </a:schemeClr>
                </a:solidFill>
                <a:cs typeface="Arial" pitchFamily="34" charset="0"/>
              </a:rPr>
              <a:t> </a:t>
            </a:r>
            <a:r>
              <a:rPr lang="es-ES" sz="2800" b="1" dirty="0" err="1">
                <a:solidFill>
                  <a:schemeClr val="accent3">
                    <a:lumMod val="75000"/>
                  </a:schemeClr>
                </a:solidFill>
                <a:cs typeface="Arial" pitchFamily="34" charset="0"/>
              </a:rPr>
              <a:t>Stroke</a:t>
            </a:r>
            <a:endParaRPr lang="es-ES" sz="2800" b="1" dirty="0">
              <a:solidFill>
                <a:schemeClr val="accent3">
                  <a:lumMod val="75000"/>
                </a:schemeClr>
              </a:solidFill>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412177"/>
            <a:ext cx="7776864" cy="584775"/>
          </a:xfrm>
          <a:prstGeom prst="rect">
            <a:avLst/>
          </a:prstGeom>
          <a:solidFill>
            <a:schemeClr val="bg1">
              <a:lumMod val="85000"/>
            </a:schemeClr>
          </a:solidFill>
          <a:ln w="38100">
            <a:solidFill>
              <a:schemeClr val="bg1"/>
            </a:solidFill>
          </a:ln>
        </p:spPr>
        <p:txBody>
          <a:bodyPr wrap="square">
            <a:spAutoFit/>
          </a:bodyPr>
          <a:lstStyle/>
          <a:p>
            <a:pPr algn="ctr">
              <a:defRPr/>
            </a:pPr>
            <a:r>
              <a:rPr lang="es-ES" sz="3200" b="1">
                <a:latin typeface="+mj-lt"/>
                <a:ea typeface="MS PGothic" charset="0"/>
                <a:cs typeface="MS PGothic" charset="0"/>
              </a:rPr>
              <a:t>PERSONALIZED NUTRITION</a:t>
            </a:r>
          </a:p>
        </p:txBody>
      </p:sp>
      <p:sp>
        <p:nvSpPr>
          <p:cNvPr id="5" name="4 Rectángulo"/>
          <p:cNvSpPr/>
          <p:nvPr/>
        </p:nvSpPr>
        <p:spPr>
          <a:xfrm>
            <a:off x="683568" y="3708321"/>
            <a:ext cx="7776864" cy="584775"/>
          </a:xfrm>
          <a:prstGeom prst="rect">
            <a:avLst/>
          </a:prstGeom>
          <a:solidFill>
            <a:schemeClr val="bg1">
              <a:lumMod val="85000"/>
            </a:schemeClr>
          </a:solidFill>
          <a:ln w="0">
            <a:noFill/>
          </a:ln>
        </p:spPr>
        <p:txBody>
          <a:bodyPr wrap="square">
            <a:spAutoFit/>
          </a:bodyPr>
          <a:lstStyle/>
          <a:p>
            <a:pPr algn="ctr">
              <a:defRPr/>
            </a:pPr>
            <a:r>
              <a:rPr lang="es-ES" sz="3200" b="1">
                <a:latin typeface="+mj-lt"/>
                <a:ea typeface="MS PGothic" charset="0"/>
                <a:cs typeface="MS PGothic" charset="0"/>
              </a:rPr>
              <a:t>POPULATION NUTRITION</a:t>
            </a:r>
          </a:p>
        </p:txBody>
      </p:sp>
      <p:sp>
        <p:nvSpPr>
          <p:cNvPr id="6" name="5 Título"/>
          <p:cNvSpPr txBox="1">
            <a:spLocks/>
          </p:cNvSpPr>
          <p:nvPr/>
        </p:nvSpPr>
        <p:spPr>
          <a:xfrm>
            <a:off x="685800" y="4932457"/>
            <a:ext cx="7772400" cy="584775"/>
          </a:xfrm>
          <a:prstGeom prst="rect">
            <a:avLst/>
          </a:prstGeom>
          <a:solidFill>
            <a:schemeClr val="bg1">
              <a:lumMod val="85000"/>
            </a:schemeClr>
          </a:solidFill>
          <a:ln w="76200">
            <a:solidFill>
              <a:schemeClr val="tx1"/>
            </a:solidFill>
          </a:ln>
        </p:spPr>
        <p:txBody>
          <a:bodyPr vert="horz" wrap="square"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small" spc="0" normalizeH="0" baseline="0" noProof="0">
                <a:ln>
                  <a:noFill/>
                </a:ln>
                <a:effectLst/>
                <a:uLnTx/>
                <a:uFillTx/>
                <a:latin typeface="+mj-lt"/>
                <a:ea typeface="MS PGothic" charset="0"/>
                <a:cs typeface="MS PGothic" charset="0"/>
              </a:rPr>
              <a:t>PLANETARY NUTRITION</a:t>
            </a:r>
            <a:r>
              <a:rPr kumimoji="0" lang="es-ES" sz="3200" b="1" i="0" u="none" strike="noStrike" kern="1200" cap="small" spc="0" normalizeH="0" noProof="0">
                <a:ln>
                  <a:noFill/>
                </a:ln>
                <a:effectLst/>
                <a:uLnTx/>
                <a:uFillTx/>
                <a:latin typeface="+mj-lt"/>
                <a:ea typeface="MS PGothic" charset="0"/>
                <a:cs typeface="MS PGothic" charset="0"/>
              </a:rPr>
              <a:t> </a:t>
            </a:r>
            <a:endParaRPr kumimoji="0" lang="es-ES" sz="3200" b="1" i="0" u="none" strike="noStrike" kern="1200" cap="small" spc="0" normalizeH="0" baseline="0" noProof="0">
              <a:ln>
                <a:noFill/>
              </a:ln>
              <a:effectLst/>
              <a:uLnTx/>
              <a:uFillTx/>
              <a:latin typeface="+mj-lt"/>
              <a:ea typeface="MS PGothic" charset="0"/>
              <a:cs typeface="MS PGothic" charset="0"/>
            </a:endParaRPr>
          </a:p>
        </p:txBody>
      </p:sp>
      <p:sp>
        <p:nvSpPr>
          <p:cNvPr id="7" name="6 CuadroTexto"/>
          <p:cNvSpPr txBox="1"/>
          <p:nvPr/>
        </p:nvSpPr>
        <p:spPr>
          <a:xfrm>
            <a:off x="611560" y="797803"/>
            <a:ext cx="7776863" cy="646331"/>
          </a:xfrm>
          <a:prstGeom prst="rect">
            <a:avLst/>
          </a:prstGeom>
          <a:solidFill>
            <a:schemeClr val="accent3">
              <a:lumMod val="20000"/>
              <a:lumOff val="80000"/>
            </a:schemeClr>
          </a:solidFill>
        </p:spPr>
        <p:txBody>
          <a:bodyPr wrap="square" rtlCol="0">
            <a:spAutoFit/>
          </a:bodyPr>
          <a:lstStyle/>
          <a:p>
            <a:pPr algn="ctr"/>
            <a:r>
              <a:rPr lang="es-ES" sz="3600" b="1">
                <a:solidFill>
                  <a:schemeClr val="accent3">
                    <a:lumMod val="50000"/>
                  </a:schemeClr>
                </a:solidFill>
              </a:rPr>
              <a:t>NUTRITIONAL INTERVENTION</a:t>
            </a:r>
          </a:p>
        </p:txBody>
      </p:sp>
    </p:spTree>
    <p:extLst>
      <p:ext uri="{BB962C8B-B14F-4D97-AF65-F5344CB8AC3E}">
        <p14:creationId xmlns:p14="http://schemas.microsoft.com/office/powerpoint/2010/main" val="94720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bg1"/>
          </a:solidFill>
        </p:spPr>
        <p:txBody>
          <a:bodyPr>
            <a:noAutofit/>
          </a:bodyPr>
          <a:lstStyle/>
          <a:p>
            <a:r>
              <a:rPr lang="es-ES" sz="3600" b="1" dirty="0">
                <a:solidFill>
                  <a:schemeClr val="accent3">
                    <a:lumMod val="75000"/>
                  </a:schemeClr>
                </a:solidFill>
              </a:rPr>
              <a:t>GLOBAL SYNDEMIC OF OBESITY, UNDERNUTRITION AND CLIMATE CHANGE</a:t>
            </a:r>
          </a:p>
        </p:txBody>
      </p:sp>
      <p:pic>
        <p:nvPicPr>
          <p:cNvPr id="1026" name="Picture 2" descr="Resultat d'imatges per a &quot;sindemia significado&quot;"/>
          <p:cNvPicPr>
            <a:picLocks noChangeAspect="1" noChangeArrowheads="1"/>
          </p:cNvPicPr>
          <p:nvPr/>
        </p:nvPicPr>
        <p:blipFill>
          <a:blip r:embed="rId2" cstate="print"/>
          <a:srcRect/>
          <a:stretch>
            <a:fillRect/>
          </a:stretch>
        </p:blipFill>
        <p:spPr bwMode="auto">
          <a:xfrm>
            <a:off x="70993" y="1772816"/>
            <a:ext cx="9073007" cy="45365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a:extLst>
              <a:ext uri="{FF2B5EF4-FFF2-40B4-BE49-F238E27FC236}">
                <a16:creationId xmlns:a16="http://schemas.microsoft.com/office/drawing/2014/main" id="{58383569-293E-124D-9868-201982F0A44D}"/>
              </a:ext>
            </a:extLst>
          </p:cNvPr>
          <p:cNvSpPr txBox="1">
            <a:spLocks/>
          </p:cNvSpPr>
          <p:nvPr/>
        </p:nvSpPr>
        <p:spPr>
          <a:xfrm>
            <a:off x="628650" y="365126"/>
            <a:ext cx="69512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3600" b="1" i="0" u="none" strike="noStrike" kern="1200" cap="none" spc="0" normalizeH="0" baseline="0" noProof="0">
              <a:ln>
                <a:noFill/>
              </a:ln>
              <a:solidFill>
                <a:srgbClr val="00785C"/>
              </a:solidFill>
              <a:effectLst/>
              <a:uLnTx/>
              <a:uFillTx/>
              <a:latin typeface="Calibri Light" panose="020F0302020204030204"/>
              <a:ea typeface="+mj-ea"/>
              <a:cs typeface="+mj-cs"/>
            </a:endParaRPr>
          </a:p>
        </p:txBody>
      </p:sp>
      <p:sp>
        <p:nvSpPr>
          <p:cNvPr id="10" name="object 2">
            <a:extLst>
              <a:ext uri="{FF2B5EF4-FFF2-40B4-BE49-F238E27FC236}">
                <a16:creationId xmlns:a16="http://schemas.microsoft.com/office/drawing/2014/main" id="{1C0BE2DD-8AF0-E449-8A39-62052E223E52}"/>
              </a:ext>
            </a:extLst>
          </p:cNvPr>
          <p:cNvSpPr txBox="1">
            <a:spLocks noGrp="1"/>
          </p:cNvSpPr>
          <p:nvPr>
            <p:ph type="title"/>
          </p:nvPr>
        </p:nvSpPr>
        <p:spPr>
          <a:xfrm>
            <a:off x="114852" y="397693"/>
            <a:ext cx="7211454" cy="984885"/>
          </a:xfrm>
          <a:prstGeom prst="rect">
            <a:avLst/>
          </a:prstGeom>
        </p:spPr>
        <p:txBody>
          <a:bodyPr vert="horz" wrap="square" lIns="0" tIns="0" rIns="0" bIns="0" rtlCol="0" anchor="ctr">
            <a:spAutoFit/>
          </a:bodyPr>
          <a:lstStyle/>
          <a:p>
            <a:pPr marL="9525" algn="l"/>
            <a:r>
              <a:rPr lang="es-ES" sz="3200" b="1" dirty="0">
                <a:solidFill>
                  <a:schemeClr val="accent3">
                    <a:lumMod val="75000"/>
                  </a:schemeClr>
                </a:solidFill>
              </a:rPr>
              <a:t>THE PRODUCTION OF RED MEAT HAS A NEGATIVE IMPACT ON THE ENVIRONMENT</a:t>
            </a:r>
            <a:endParaRPr lang="fr-FR" sz="3200" b="1" u="sng" spc="-4" dirty="0">
              <a:solidFill>
                <a:schemeClr val="accent3">
                  <a:lumMod val="75000"/>
                </a:schemeClr>
              </a:solidFill>
              <a:latin typeface="Gill Sans SemiBold" panose="020B0502020104020203" pitchFamily="34" charset="-79"/>
              <a:cs typeface="Gill Sans SemiBold" panose="020B0502020104020203" pitchFamily="34" charset="-79"/>
            </a:endParaRPr>
          </a:p>
        </p:txBody>
      </p:sp>
      <p:pic>
        <p:nvPicPr>
          <p:cNvPr id="7" name="Picture 6">
            <a:extLst>
              <a:ext uri="{FF2B5EF4-FFF2-40B4-BE49-F238E27FC236}">
                <a16:creationId xmlns:a16="http://schemas.microsoft.com/office/drawing/2014/main" id="{529CABD9-4E94-E24A-81DA-4A3552ED7DBB}"/>
              </a:ext>
            </a:extLst>
          </p:cNvPr>
          <p:cNvPicPr>
            <a:picLocks noChangeAspect="1"/>
          </p:cNvPicPr>
          <p:nvPr/>
        </p:nvPicPr>
        <p:blipFill rotWithShape="1">
          <a:blip r:embed="rId3" cstate="print"/>
          <a:srcRect l="23916" t="36384" r="25939" b="15707"/>
          <a:stretch/>
        </p:blipFill>
        <p:spPr>
          <a:xfrm>
            <a:off x="7556648" y="231229"/>
            <a:ext cx="1472500" cy="13255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27" y="1844824"/>
            <a:ext cx="4355555" cy="46085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0638" y="1841328"/>
            <a:ext cx="4507866" cy="4612008"/>
          </a:xfrm>
          <a:prstGeom prst="rect">
            <a:avLst/>
          </a:prstGeom>
        </p:spPr>
      </p:pic>
    </p:spTree>
    <p:extLst>
      <p:ext uri="{BB962C8B-B14F-4D97-AF65-F5344CB8AC3E}">
        <p14:creationId xmlns:p14="http://schemas.microsoft.com/office/powerpoint/2010/main" val="383977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8383569-293E-124D-9868-201982F0A44D}"/>
              </a:ext>
            </a:extLst>
          </p:cNvPr>
          <p:cNvSpPr txBox="1">
            <a:spLocks/>
          </p:cNvSpPr>
          <p:nvPr/>
        </p:nvSpPr>
        <p:spPr>
          <a:xfrm>
            <a:off x="838200" y="365125"/>
            <a:ext cx="9268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3600" b="1" i="0" u="none" strike="noStrike" kern="1200" cap="none" spc="0" normalizeH="0" baseline="0" noProof="0">
              <a:ln>
                <a:noFill/>
              </a:ln>
              <a:solidFill>
                <a:srgbClr val="00785C"/>
              </a:solidFill>
              <a:effectLst/>
              <a:uLnTx/>
              <a:uFillTx/>
              <a:latin typeface="Calibri Light" panose="020F0302020204030204"/>
              <a:ea typeface="+mj-ea"/>
              <a:cs typeface="+mj-cs"/>
            </a:endParaRPr>
          </a:p>
        </p:txBody>
      </p:sp>
      <p:sp>
        <p:nvSpPr>
          <p:cNvPr id="5" name="object 2">
            <a:extLst>
              <a:ext uri="{FF2B5EF4-FFF2-40B4-BE49-F238E27FC236}">
                <a16:creationId xmlns:a16="http://schemas.microsoft.com/office/drawing/2014/main" id="{1C0BE2DD-8AF0-E449-8A39-62052E223E52}"/>
              </a:ext>
            </a:extLst>
          </p:cNvPr>
          <p:cNvSpPr txBox="1">
            <a:spLocks noGrp="1"/>
          </p:cNvSpPr>
          <p:nvPr>
            <p:ph type="title"/>
          </p:nvPr>
        </p:nvSpPr>
        <p:spPr>
          <a:xfrm>
            <a:off x="35496" y="962144"/>
            <a:ext cx="9036496" cy="492443"/>
          </a:xfrm>
          <a:prstGeom prst="rect">
            <a:avLst/>
          </a:prstGeom>
          <a:solidFill>
            <a:schemeClr val="accent3">
              <a:lumMod val="40000"/>
              <a:lumOff val="60000"/>
            </a:schemeClr>
          </a:solidFill>
        </p:spPr>
        <p:txBody>
          <a:bodyPr vert="horz" wrap="square" lIns="0" tIns="0" rIns="0" bIns="0" rtlCol="0" anchor="ctr">
            <a:spAutoFit/>
          </a:bodyPr>
          <a:lstStyle/>
          <a:p>
            <a:pPr marL="9525">
              <a:lnSpc>
                <a:spcPct val="100000"/>
              </a:lnSpc>
            </a:pPr>
            <a:r>
              <a:rPr lang="fr-FR" sz="3200" b="1" spc="-4">
                <a:solidFill>
                  <a:srgbClr val="336E52"/>
                </a:solidFill>
                <a:latin typeface="Gill Sans SemiBold" panose="020B0502020104020203" pitchFamily="34" charset="-79"/>
                <a:cs typeface="Gill Sans SemiBold" panose="020B0502020104020203" pitchFamily="34" charset="-79"/>
              </a:rPr>
              <a:t>PLANT- BASED AND PLANT-FORWARD DIETS</a:t>
            </a:r>
            <a:endParaRPr lang="fr-FR" sz="3200" b="1" u="sng" spc="-4">
              <a:solidFill>
                <a:srgbClr val="336E52"/>
              </a:solidFill>
              <a:latin typeface="Gill Sans SemiBold" panose="020B0502020104020203" pitchFamily="34" charset="-79"/>
              <a:cs typeface="Gill Sans SemiBold" panose="020B0502020104020203" pitchFamily="34" charset="-79"/>
            </a:endParaRPr>
          </a:p>
        </p:txBody>
      </p:sp>
      <p:pic>
        <p:nvPicPr>
          <p:cNvPr id="6" name="Picture 6">
            <a:extLst>
              <a:ext uri="{FF2B5EF4-FFF2-40B4-BE49-F238E27FC236}">
                <a16:creationId xmlns:a16="http://schemas.microsoft.com/office/drawing/2014/main" id="{529CABD9-4E94-E24A-81DA-4A3552ED7DBB}"/>
              </a:ext>
            </a:extLst>
          </p:cNvPr>
          <p:cNvPicPr>
            <a:picLocks noChangeAspect="1"/>
          </p:cNvPicPr>
          <p:nvPr/>
        </p:nvPicPr>
        <p:blipFill rotWithShape="1">
          <a:blip r:embed="rId2" cstate="print"/>
          <a:srcRect l="23916" t="36384" r="25939" b="15707"/>
          <a:stretch/>
        </p:blipFill>
        <p:spPr>
          <a:xfrm>
            <a:off x="7092280" y="5301208"/>
            <a:ext cx="1963333" cy="1325563"/>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5" y="2425656"/>
            <a:ext cx="4355976" cy="2659528"/>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4" y="2420888"/>
            <a:ext cx="4728050" cy="26595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9144000" cy="418058"/>
          </a:xfrm>
          <a:solidFill>
            <a:schemeClr val="accent3">
              <a:lumMod val="20000"/>
              <a:lumOff val="80000"/>
            </a:schemeClr>
          </a:solidFill>
        </p:spPr>
        <p:txBody>
          <a:bodyPr>
            <a:noAutofit/>
          </a:bodyPr>
          <a:lstStyle/>
          <a:p>
            <a:r>
              <a:rPr lang="es-ES" sz="3200" b="1">
                <a:solidFill>
                  <a:schemeClr val="accent3">
                    <a:lumMod val="50000"/>
                  </a:schemeClr>
                </a:solidFill>
              </a:rPr>
              <a:t>DIETARY PATTERNS IN 2016 &amp; REF. DIET INTAKES </a:t>
            </a:r>
          </a:p>
        </p:txBody>
      </p:sp>
      <p:pic>
        <p:nvPicPr>
          <p:cNvPr id="26626" name="Picture 2" descr="Resultat d'imatges per a &quot;eat-lancet commission food planet health&quot;"/>
          <p:cNvPicPr>
            <a:picLocks noChangeAspect="1" noChangeArrowheads="1"/>
          </p:cNvPicPr>
          <p:nvPr/>
        </p:nvPicPr>
        <p:blipFill>
          <a:blip r:embed="rId2" cstate="print"/>
          <a:srcRect/>
          <a:stretch>
            <a:fillRect/>
          </a:stretch>
        </p:blipFill>
        <p:spPr bwMode="auto">
          <a:xfrm>
            <a:off x="1043608" y="764704"/>
            <a:ext cx="7256136" cy="6083580"/>
          </a:xfrm>
          <a:prstGeom prst="rect">
            <a:avLst/>
          </a:prstGeom>
          <a:noFill/>
        </p:spPr>
      </p:pic>
      <p:sp>
        <p:nvSpPr>
          <p:cNvPr id="5" name="4 CuadroTexto"/>
          <p:cNvSpPr txBox="1"/>
          <p:nvPr/>
        </p:nvSpPr>
        <p:spPr>
          <a:xfrm>
            <a:off x="35496" y="6453336"/>
            <a:ext cx="2156360" cy="369332"/>
          </a:xfrm>
          <a:prstGeom prst="rect">
            <a:avLst/>
          </a:prstGeom>
          <a:noFill/>
        </p:spPr>
        <p:txBody>
          <a:bodyPr wrap="none" rtlCol="0">
            <a:spAutoFit/>
          </a:bodyPr>
          <a:lstStyle/>
          <a:p>
            <a:r>
              <a:rPr lang="es-ES" b="1" err="1"/>
              <a:t>Lancet</a:t>
            </a:r>
            <a:r>
              <a:rPr lang="es-ES" b="1"/>
              <a:t> 2019;393,447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p:spPr>
        <p:txBody>
          <a:bodyPr/>
          <a:lstStyle/>
          <a:p>
            <a:r>
              <a:rPr lang="es-ES" b="1">
                <a:solidFill>
                  <a:schemeClr val="accent3">
                    <a:lumMod val="50000"/>
                  </a:schemeClr>
                </a:solidFill>
              </a:rPr>
              <a:t>CONCLUSIONS</a:t>
            </a:r>
          </a:p>
        </p:txBody>
      </p:sp>
      <p:sp>
        <p:nvSpPr>
          <p:cNvPr id="3" name="2 Marcador de contenido"/>
          <p:cNvSpPr>
            <a:spLocks noGrp="1"/>
          </p:cNvSpPr>
          <p:nvPr>
            <p:ph idx="1"/>
          </p:nvPr>
        </p:nvSpPr>
        <p:spPr>
          <a:xfrm>
            <a:off x="457200" y="1600200"/>
            <a:ext cx="8363272" cy="4997152"/>
          </a:xfrm>
        </p:spPr>
        <p:txBody>
          <a:bodyPr>
            <a:normAutofit/>
          </a:bodyPr>
          <a:lstStyle/>
          <a:p>
            <a:r>
              <a:rPr lang="en-US" sz="2400" dirty="0">
                <a:solidFill>
                  <a:srgbClr val="FF0000"/>
                </a:solidFill>
              </a:rPr>
              <a:t>Personalized nutrition </a:t>
            </a:r>
            <a:r>
              <a:rPr lang="en-US" sz="2400" dirty="0"/>
              <a:t>tailored to individual characteristics and behaviors is very promising, but further studies are needed before it can be widely implemented.</a:t>
            </a:r>
          </a:p>
          <a:p>
            <a:r>
              <a:rPr lang="en-US" sz="2400" dirty="0"/>
              <a:t>The Mediterranean Diet is the best </a:t>
            </a:r>
            <a:r>
              <a:rPr lang="en-US" sz="2400" dirty="0">
                <a:solidFill>
                  <a:srgbClr val="FF0000"/>
                </a:solidFill>
              </a:rPr>
              <a:t>population nutrition </a:t>
            </a:r>
            <a:r>
              <a:rPr lang="en-US" sz="2400" dirty="0"/>
              <a:t>strategy to prevent cardiovascular disease, diabetes, neurodegenerative diseases and cancer.</a:t>
            </a:r>
          </a:p>
          <a:p>
            <a:r>
              <a:rPr lang="en-US" sz="2400" dirty="0"/>
              <a:t>To preserve the </a:t>
            </a:r>
            <a:r>
              <a:rPr lang="en-US" sz="2400" dirty="0">
                <a:solidFill>
                  <a:srgbClr val="FF0000"/>
                </a:solidFill>
              </a:rPr>
              <a:t>health of the planet</a:t>
            </a:r>
            <a:r>
              <a:rPr lang="en-US" sz="2400" dirty="0"/>
              <a:t>, we should take into account both the quality of population nutrition and the environmental impact of the food grown or raised.</a:t>
            </a:r>
          </a:p>
          <a:p>
            <a:pPr marL="0" indent="0">
              <a:buNone/>
            </a:pPr>
            <a:endParaRPr lang="en-US" sz="2400" dirty="0"/>
          </a:p>
          <a:p>
            <a:r>
              <a:rPr lang="en-US" sz="2400" u="sng" dirty="0"/>
              <a:t>The best personalized nutrition is often the best population nutrition and also the best nutrition for the planet.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1"/>
          <p:cNvSpPr>
            <a:spLocks/>
          </p:cNvSpPr>
          <p:nvPr/>
        </p:nvSpPr>
        <p:spPr bwMode="auto">
          <a:xfrm>
            <a:off x="98778" y="71438"/>
            <a:ext cx="2026356" cy="1776412"/>
          </a:xfrm>
          <a:prstGeom prst="rect">
            <a:avLst/>
          </a:prstGeom>
          <a:solidFill>
            <a:srgbClr val="FFFFFF"/>
          </a:solidFill>
          <a:ln w="25400">
            <a:noFill/>
            <a:miter lim="800000"/>
            <a:headEnd/>
            <a:tailEnd/>
          </a:ln>
        </p:spPr>
        <p:txBody>
          <a:bodyPr lIns="0" tIns="0" rIns="0" bIns="0"/>
          <a:lstStyle/>
          <a:p>
            <a:pPr algn="ctr" eaLnBrk="1" hangingPunct="1"/>
            <a:endParaRPr lang="es-ES"/>
          </a:p>
        </p:txBody>
      </p:sp>
      <p:sp>
        <p:nvSpPr>
          <p:cNvPr id="47107" name="Rectangle 2"/>
          <p:cNvSpPr>
            <a:spLocks/>
          </p:cNvSpPr>
          <p:nvPr/>
        </p:nvSpPr>
        <p:spPr bwMode="auto">
          <a:xfrm>
            <a:off x="2294467" y="39689"/>
            <a:ext cx="6517923" cy="3679825"/>
          </a:xfrm>
          <a:prstGeom prst="rect">
            <a:avLst/>
          </a:prstGeom>
          <a:solidFill>
            <a:schemeClr val="accent1"/>
          </a:solidFill>
          <a:ln w="25400">
            <a:noFill/>
            <a:miter lim="800000"/>
            <a:headEnd/>
            <a:tailEnd/>
          </a:ln>
        </p:spPr>
        <p:txBody>
          <a:bodyPr lIns="0" tIns="0" rIns="0" bIns="0"/>
          <a:lstStyle/>
          <a:p>
            <a:pPr algn="ctr" eaLnBrk="1" hangingPunct="1"/>
            <a:endParaRPr lang="es-ES"/>
          </a:p>
          <a:p>
            <a:pPr algn="ctr" eaLnBrk="1" hangingPunct="1"/>
            <a:endParaRPr lang="es-ES"/>
          </a:p>
          <a:p>
            <a:pPr algn="ctr" eaLnBrk="1" hangingPunct="1"/>
            <a:endParaRPr lang="es-ES"/>
          </a:p>
          <a:p>
            <a:pPr algn="ctr" eaLnBrk="1" hangingPunct="1"/>
            <a:r>
              <a:rPr lang="es-ES" sz="4000"/>
              <a:t>Email:</a:t>
            </a:r>
            <a:r>
              <a:rPr lang="es-ES" sz="4000">
                <a:solidFill>
                  <a:srgbClr val="FFFF00"/>
                </a:solidFill>
              </a:rPr>
              <a:t> </a:t>
            </a:r>
            <a:r>
              <a:rPr lang="es-ES" sz="4000">
                <a:solidFill>
                  <a:srgbClr val="FFFF00"/>
                </a:solidFill>
                <a:hlinkClick r:id="rId3"/>
              </a:rPr>
              <a:t>restruch@clinic.ub.es</a:t>
            </a:r>
            <a:endParaRPr lang="es-ES" sz="4000">
              <a:solidFill>
                <a:srgbClr val="FFFF00"/>
              </a:solidFill>
            </a:endParaRPr>
          </a:p>
          <a:p>
            <a:pPr algn="ctr" eaLnBrk="1" hangingPunct="1"/>
            <a:endParaRPr lang="es-ES" sz="4000"/>
          </a:p>
          <a:p>
            <a:pPr algn="ctr" eaLnBrk="1" hangingPunct="1"/>
            <a:r>
              <a:rPr lang="es-ES" sz="4000"/>
              <a:t>Twitter: </a:t>
            </a:r>
            <a:r>
              <a:rPr lang="es-ES" sz="4000">
                <a:solidFill>
                  <a:schemeClr val="bg1"/>
                </a:solidFill>
              </a:rPr>
              <a:t>@restruch_MD</a:t>
            </a:r>
          </a:p>
        </p:txBody>
      </p:sp>
      <p:sp>
        <p:nvSpPr>
          <p:cNvPr id="47108" name="Rectangle 3"/>
          <p:cNvSpPr>
            <a:spLocks/>
          </p:cNvSpPr>
          <p:nvPr/>
        </p:nvSpPr>
        <p:spPr bwMode="auto">
          <a:xfrm>
            <a:off x="98778" y="2027239"/>
            <a:ext cx="2048933" cy="1704975"/>
          </a:xfrm>
          <a:prstGeom prst="rect">
            <a:avLst/>
          </a:prstGeom>
          <a:solidFill>
            <a:srgbClr val="8FD91F"/>
          </a:solidFill>
          <a:ln w="25400">
            <a:noFill/>
            <a:miter lim="800000"/>
            <a:headEnd/>
            <a:tailEnd/>
          </a:ln>
        </p:spPr>
        <p:txBody>
          <a:bodyPr lIns="0" tIns="0" rIns="0" bIns="0"/>
          <a:lstStyle/>
          <a:p>
            <a:pPr algn="ctr" eaLnBrk="1" hangingPunct="1"/>
            <a:endParaRPr lang="es-ES"/>
          </a:p>
        </p:txBody>
      </p:sp>
      <p:sp>
        <p:nvSpPr>
          <p:cNvPr id="47109" name="Rectangle 4"/>
          <p:cNvSpPr>
            <a:spLocks/>
          </p:cNvSpPr>
          <p:nvPr/>
        </p:nvSpPr>
        <p:spPr bwMode="auto">
          <a:xfrm>
            <a:off x="98778" y="3884613"/>
            <a:ext cx="2026356" cy="1847850"/>
          </a:xfrm>
          <a:prstGeom prst="rect">
            <a:avLst/>
          </a:prstGeom>
          <a:solidFill>
            <a:srgbClr val="9D9EA1"/>
          </a:solidFill>
          <a:ln w="25400">
            <a:noFill/>
            <a:miter lim="800000"/>
            <a:headEnd/>
            <a:tailEnd/>
          </a:ln>
        </p:spPr>
        <p:txBody>
          <a:bodyPr lIns="0" tIns="0" rIns="0" bIns="0"/>
          <a:lstStyle/>
          <a:p>
            <a:pPr algn="ctr" eaLnBrk="1" hangingPunct="1"/>
            <a:endParaRPr lang="es-ES"/>
          </a:p>
        </p:txBody>
      </p:sp>
      <p:sp>
        <p:nvSpPr>
          <p:cNvPr id="47110" name="Rectangle 5"/>
          <p:cNvSpPr>
            <a:spLocks/>
          </p:cNvSpPr>
          <p:nvPr/>
        </p:nvSpPr>
        <p:spPr bwMode="auto">
          <a:xfrm>
            <a:off x="2294467" y="3884613"/>
            <a:ext cx="2027767" cy="1776412"/>
          </a:xfrm>
          <a:prstGeom prst="rect">
            <a:avLst/>
          </a:prstGeom>
          <a:solidFill>
            <a:srgbClr val="FFFFFF"/>
          </a:solidFill>
          <a:ln w="25400">
            <a:noFill/>
            <a:miter lim="800000"/>
            <a:headEnd/>
            <a:tailEnd/>
          </a:ln>
        </p:spPr>
        <p:txBody>
          <a:bodyPr lIns="0" tIns="0" rIns="0" bIns="0"/>
          <a:lstStyle/>
          <a:p>
            <a:pPr algn="ctr" eaLnBrk="1" hangingPunct="1"/>
            <a:endParaRPr lang="es-ES"/>
          </a:p>
        </p:txBody>
      </p:sp>
      <p:sp>
        <p:nvSpPr>
          <p:cNvPr id="47111" name="Rectangle 6"/>
          <p:cNvSpPr>
            <a:spLocks/>
          </p:cNvSpPr>
          <p:nvPr/>
        </p:nvSpPr>
        <p:spPr bwMode="auto">
          <a:xfrm>
            <a:off x="4518378" y="3897313"/>
            <a:ext cx="2027767" cy="1778000"/>
          </a:xfrm>
          <a:prstGeom prst="rect">
            <a:avLst/>
          </a:prstGeom>
          <a:solidFill>
            <a:srgbClr val="F26314"/>
          </a:solidFill>
          <a:ln w="25400">
            <a:noFill/>
            <a:miter lim="800000"/>
            <a:headEnd/>
            <a:tailEnd/>
          </a:ln>
        </p:spPr>
        <p:txBody>
          <a:bodyPr lIns="0" tIns="0" rIns="0" bIns="0"/>
          <a:lstStyle/>
          <a:p>
            <a:pPr algn="ctr" eaLnBrk="1" hangingPunct="1"/>
            <a:endParaRPr lang="es-ES"/>
          </a:p>
        </p:txBody>
      </p:sp>
      <p:sp>
        <p:nvSpPr>
          <p:cNvPr id="47112" name="Rectangle 7"/>
          <p:cNvSpPr>
            <a:spLocks/>
          </p:cNvSpPr>
          <p:nvPr/>
        </p:nvSpPr>
        <p:spPr bwMode="auto">
          <a:xfrm>
            <a:off x="6715479" y="3930651"/>
            <a:ext cx="2096911" cy="1730375"/>
          </a:xfrm>
          <a:prstGeom prst="rect">
            <a:avLst/>
          </a:prstGeom>
          <a:solidFill>
            <a:srgbClr val="9D9EA1"/>
          </a:solidFill>
          <a:ln w="25400">
            <a:noFill/>
            <a:miter lim="800000"/>
            <a:headEnd/>
            <a:tailEnd/>
          </a:ln>
        </p:spPr>
        <p:txBody>
          <a:bodyPr lIns="0" tIns="0" rIns="0" bIns="0"/>
          <a:lstStyle/>
          <a:p>
            <a:pPr algn="ctr" eaLnBrk="1" hangingPunct="1"/>
            <a:endParaRPr lang="es-ES"/>
          </a:p>
        </p:txBody>
      </p:sp>
      <p:sp>
        <p:nvSpPr>
          <p:cNvPr id="111624" name="Rectangle 8"/>
          <p:cNvSpPr>
            <a:spLocks/>
          </p:cNvSpPr>
          <p:nvPr/>
        </p:nvSpPr>
        <p:spPr bwMode="auto">
          <a:xfrm>
            <a:off x="0" y="5648325"/>
            <a:ext cx="9162346" cy="1214438"/>
          </a:xfrm>
          <a:prstGeom prst="rect">
            <a:avLst/>
          </a:prstGeom>
          <a:noFill/>
          <a:ln w="12700">
            <a:noFill/>
            <a:miter lim="800000"/>
            <a:headEnd/>
            <a:tailEnd/>
          </a:ln>
        </p:spPr>
        <p:txBody>
          <a:bodyPr lIns="0" tIns="0" rIns="0" bIns="0" anchor="ctr"/>
          <a:lstStyle/>
          <a:p>
            <a:pPr algn="ctr" eaLnBrk="1" hangingPunct="1">
              <a:defRPr/>
            </a:pPr>
            <a:r>
              <a:rPr lang="en-US" sz="410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Futura" charset="0"/>
                <a:ea typeface="MS PGothic" charset="0"/>
                <a:cs typeface="MS PGothic" charset="0"/>
                <a:sym typeface="Futura" charset="0"/>
              </a:rPr>
              <a:t>THANK YOU FOR YOUR ATTENTION </a:t>
            </a:r>
          </a:p>
        </p:txBody>
      </p:sp>
      <p:pic>
        <p:nvPicPr>
          <p:cNvPr id="47114" name="Picture 2" descr="C:\ALEX\tesis\presentación tesis\ptcar.jpg"/>
          <p:cNvPicPr>
            <a:picLocks noChangeAspect="1" noChangeArrowheads="1"/>
          </p:cNvPicPr>
          <p:nvPr/>
        </p:nvPicPr>
        <p:blipFill>
          <a:blip r:embed="rId4" cstate="print"/>
          <a:srcRect l="5000" t="3139" r="2499" b="2719"/>
          <a:stretch>
            <a:fillRect/>
          </a:stretch>
        </p:blipFill>
        <p:spPr bwMode="auto">
          <a:xfrm>
            <a:off x="2284590" y="3881439"/>
            <a:ext cx="2046111" cy="1779587"/>
          </a:xfrm>
          <a:prstGeom prst="rect">
            <a:avLst/>
          </a:prstGeom>
          <a:noFill/>
          <a:ln w="9525">
            <a:noFill/>
            <a:miter lim="800000"/>
            <a:headEnd/>
            <a:tailEnd/>
          </a:ln>
        </p:spPr>
      </p:pic>
      <p:pic>
        <p:nvPicPr>
          <p:cNvPr id="47115" name="Picture 13" descr="H:\ALEX mayo 2011-\tesis\presentación tesis\ptboch.jpg"/>
          <p:cNvPicPr>
            <a:picLocks noChangeAspect="1" noChangeArrowheads="1"/>
          </p:cNvPicPr>
          <p:nvPr/>
        </p:nvPicPr>
        <p:blipFill>
          <a:blip r:embed="rId5" cstate="print"/>
          <a:srcRect l="3571" t="2820" r="3571" b="2820"/>
          <a:stretch>
            <a:fillRect/>
          </a:stretch>
        </p:blipFill>
        <p:spPr bwMode="auto">
          <a:xfrm>
            <a:off x="98778" y="71438"/>
            <a:ext cx="2026356" cy="1825625"/>
          </a:xfrm>
          <a:prstGeom prst="rect">
            <a:avLst/>
          </a:prstGeom>
          <a:noFill/>
          <a:ln w="9525">
            <a:noFill/>
            <a:miter lim="800000"/>
            <a:headEnd/>
            <a:tailEnd/>
          </a:ln>
        </p:spPr>
      </p:pic>
      <p:pic>
        <p:nvPicPr>
          <p:cNvPr id="47116" name="Picture 14" descr="H:\ALEX mayo 2011-\tesis\presentación tesis\ptvig.jpg"/>
          <p:cNvPicPr>
            <a:picLocks noChangeAspect="1" noChangeArrowheads="1"/>
          </p:cNvPicPr>
          <p:nvPr/>
        </p:nvPicPr>
        <p:blipFill>
          <a:blip r:embed="rId6" cstate="print"/>
          <a:srcRect l="6860" t="4359" r="7120" b="9460"/>
          <a:stretch>
            <a:fillRect/>
          </a:stretch>
        </p:blipFill>
        <p:spPr bwMode="auto">
          <a:xfrm>
            <a:off x="6698546" y="3881439"/>
            <a:ext cx="2113844" cy="1779587"/>
          </a:xfrm>
          <a:prstGeom prst="rect">
            <a:avLst/>
          </a:prstGeom>
          <a:noFill/>
          <a:ln w="9525">
            <a:noFill/>
            <a:miter lim="800000"/>
            <a:headEnd/>
            <a:tailEnd/>
          </a:ln>
        </p:spPr>
      </p:pic>
      <p:pic>
        <p:nvPicPr>
          <p:cNvPr id="47117" name="14 Imagen" descr="van Gogh -OLIVES.jpg"/>
          <p:cNvPicPr>
            <a:picLocks noChangeAspect="1"/>
          </p:cNvPicPr>
          <p:nvPr/>
        </p:nvPicPr>
        <p:blipFill>
          <a:blip r:embed="rId7" cstate="print"/>
          <a:srcRect/>
          <a:stretch>
            <a:fillRect/>
          </a:stretch>
        </p:blipFill>
        <p:spPr bwMode="auto">
          <a:xfrm>
            <a:off x="2228145" y="1"/>
            <a:ext cx="6632222" cy="5732463"/>
          </a:xfrm>
          <a:prstGeom prst="rect">
            <a:avLst/>
          </a:prstGeom>
          <a:noFill/>
          <a:ln w="9525">
            <a:noFill/>
            <a:miter lim="800000"/>
            <a:headEnd/>
            <a:tailEnd/>
          </a:ln>
        </p:spPr>
      </p:pic>
      <p:sp>
        <p:nvSpPr>
          <p:cNvPr id="14" name="13 CuadroTexto"/>
          <p:cNvSpPr txBox="1"/>
          <p:nvPr/>
        </p:nvSpPr>
        <p:spPr>
          <a:xfrm>
            <a:off x="2771800" y="5189538"/>
            <a:ext cx="5202899" cy="369332"/>
          </a:xfrm>
          <a:prstGeom prst="rect">
            <a:avLst/>
          </a:prstGeom>
          <a:solidFill>
            <a:schemeClr val="tx1">
              <a:lumMod val="95000"/>
              <a:lumOff val="5000"/>
            </a:schemeClr>
          </a:solidFill>
        </p:spPr>
        <p:txBody>
          <a:bodyPr wrap="none">
            <a:spAutoFit/>
          </a:bodyPr>
          <a:lstStyle/>
          <a:p>
            <a:pPr eaLnBrk="1" hangingPunct="1">
              <a:defRPr/>
            </a:pPr>
            <a:r>
              <a:rPr lang="es-ES">
                <a:solidFill>
                  <a:srgbClr val="FFFF00"/>
                </a:solidFill>
                <a:cs typeface="Arial" pitchFamily="34" charset="0"/>
              </a:rPr>
              <a:t>THE OLIVES – Vicent van GOGH - MOMA – NEW YORK</a:t>
            </a: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412177"/>
            <a:ext cx="7776864" cy="584775"/>
          </a:xfrm>
          <a:prstGeom prst="rect">
            <a:avLst/>
          </a:prstGeom>
          <a:solidFill>
            <a:schemeClr val="bg1">
              <a:lumMod val="85000"/>
            </a:schemeClr>
          </a:solidFill>
          <a:ln w="76200">
            <a:solidFill>
              <a:schemeClr val="tx1"/>
            </a:solidFill>
          </a:ln>
        </p:spPr>
        <p:txBody>
          <a:bodyPr wrap="square">
            <a:spAutoFit/>
          </a:bodyPr>
          <a:lstStyle/>
          <a:p>
            <a:pPr algn="ctr">
              <a:defRPr/>
            </a:pPr>
            <a:r>
              <a:rPr lang="es-ES" sz="3200" b="1">
                <a:latin typeface="+mj-lt"/>
                <a:ea typeface="MS PGothic" charset="0"/>
                <a:cs typeface="MS PGothic" charset="0"/>
              </a:rPr>
              <a:t>PERSONALIZED NUTRITION</a:t>
            </a:r>
          </a:p>
        </p:txBody>
      </p:sp>
      <p:sp>
        <p:nvSpPr>
          <p:cNvPr id="5" name="4 Rectángulo"/>
          <p:cNvSpPr/>
          <p:nvPr/>
        </p:nvSpPr>
        <p:spPr>
          <a:xfrm>
            <a:off x="683568" y="3708321"/>
            <a:ext cx="7776864" cy="584775"/>
          </a:xfrm>
          <a:prstGeom prst="rect">
            <a:avLst/>
          </a:prstGeom>
          <a:solidFill>
            <a:schemeClr val="bg1">
              <a:lumMod val="85000"/>
            </a:schemeClr>
          </a:solidFill>
        </p:spPr>
        <p:txBody>
          <a:bodyPr wrap="square">
            <a:spAutoFit/>
          </a:bodyPr>
          <a:lstStyle/>
          <a:p>
            <a:pPr algn="ctr">
              <a:defRPr/>
            </a:pPr>
            <a:r>
              <a:rPr lang="es-ES" sz="3200" b="1">
                <a:latin typeface="+mj-lt"/>
                <a:ea typeface="MS PGothic" charset="0"/>
                <a:cs typeface="MS PGothic" charset="0"/>
              </a:rPr>
              <a:t>POPULATION NUTRITION</a:t>
            </a:r>
          </a:p>
        </p:txBody>
      </p:sp>
      <p:sp>
        <p:nvSpPr>
          <p:cNvPr id="6" name="5 Título"/>
          <p:cNvSpPr txBox="1">
            <a:spLocks/>
          </p:cNvSpPr>
          <p:nvPr/>
        </p:nvSpPr>
        <p:spPr>
          <a:xfrm>
            <a:off x="685800" y="4932457"/>
            <a:ext cx="7772400" cy="584775"/>
          </a:xfrm>
          <a:prstGeom prst="rect">
            <a:avLst/>
          </a:prstGeom>
          <a:solidFill>
            <a:schemeClr val="bg1">
              <a:lumMod val="85000"/>
            </a:schemeClr>
          </a:solidFill>
          <a:ln w="38100">
            <a:noFill/>
          </a:ln>
        </p:spPr>
        <p:txBody>
          <a:bodyPr vert="horz" wrap="square"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small" spc="0" normalizeH="0" baseline="0" noProof="0">
                <a:ln>
                  <a:noFill/>
                </a:ln>
                <a:effectLst/>
                <a:uLnTx/>
                <a:uFillTx/>
                <a:latin typeface="+mj-lt"/>
                <a:ea typeface="MS PGothic" charset="0"/>
                <a:cs typeface="MS PGothic" charset="0"/>
              </a:rPr>
              <a:t>PLANETARY NUTRITION</a:t>
            </a:r>
            <a:r>
              <a:rPr kumimoji="0" lang="es-ES" sz="3200" b="1" i="0" u="none" strike="noStrike" kern="1200" cap="small" spc="0" normalizeH="0" noProof="0">
                <a:ln>
                  <a:noFill/>
                </a:ln>
                <a:effectLst/>
                <a:uLnTx/>
                <a:uFillTx/>
                <a:latin typeface="+mj-lt"/>
                <a:ea typeface="MS PGothic" charset="0"/>
                <a:cs typeface="MS PGothic" charset="0"/>
              </a:rPr>
              <a:t> </a:t>
            </a:r>
            <a:endParaRPr kumimoji="0" lang="es-ES" sz="3200" b="1" i="0" u="none" strike="noStrike" kern="1200" cap="small" spc="0" normalizeH="0" baseline="0" noProof="0">
              <a:ln>
                <a:noFill/>
              </a:ln>
              <a:effectLst/>
              <a:uLnTx/>
              <a:uFillTx/>
              <a:latin typeface="+mj-lt"/>
              <a:ea typeface="MS PGothic" charset="0"/>
              <a:cs typeface="MS PGothic" charset="0"/>
            </a:endParaRPr>
          </a:p>
        </p:txBody>
      </p:sp>
      <p:sp>
        <p:nvSpPr>
          <p:cNvPr id="7" name="6 CuadroTexto"/>
          <p:cNvSpPr txBox="1"/>
          <p:nvPr/>
        </p:nvSpPr>
        <p:spPr>
          <a:xfrm>
            <a:off x="611560" y="797803"/>
            <a:ext cx="7776863" cy="646331"/>
          </a:xfrm>
          <a:prstGeom prst="rect">
            <a:avLst/>
          </a:prstGeom>
          <a:solidFill>
            <a:schemeClr val="accent3">
              <a:lumMod val="20000"/>
              <a:lumOff val="80000"/>
            </a:schemeClr>
          </a:solidFill>
        </p:spPr>
        <p:txBody>
          <a:bodyPr wrap="square" rtlCol="0">
            <a:spAutoFit/>
          </a:bodyPr>
          <a:lstStyle/>
          <a:p>
            <a:pPr algn="ctr"/>
            <a:r>
              <a:rPr lang="es-ES" sz="3600" b="1">
                <a:solidFill>
                  <a:schemeClr val="accent3">
                    <a:lumMod val="50000"/>
                  </a:schemeClr>
                </a:solidFill>
              </a:rPr>
              <a:t>NUTRITIONAL INTERVENTION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recision medicine | Nature"/>
          <p:cNvPicPr>
            <a:picLocks noChangeAspect="1" noChangeArrowheads="1"/>
          </p:cNvPicPr>
          <p:nvPr/>
        </p:nvPicPr>
        <p:blipFill>
          <a:blip r:embed="rId2" cstate="print"/>
          <a:srcRect/>
          <a:stretch>
            <a:fillRect/>
          </a:stretch>
        </p:blipFill>
        <p:spPr bwMode="auto">
          <a:xfrm>
            <a:off x="107504" y="332656"/>
            <a:ext cx="4670858" cy="6134394"/>
          </a:xfrm>
          <a:prstGeom prst="rect">
            <a:avLst/>
          </a:prstGeom>
          <a:noFill/>
        </p:spPr>
      </p:pic>
      <p:sp>
        <p:nvSpPr>
          <p:cNvPr id="3" name="2 CuadroTexto"/>
          <p:cNvSpPr txBox="1"/>
          <p:nvPr/>
        </p:nvSpPr>
        <p:spPr>
          <a:xfrm>
            <a:off x="4788024" y="980728"/>
            <a:ext cx="3888432" cy="4801314"/>
          </a:xfrm>
          <a:prstGeom prst="rect">
            <a:avLst/>
          </a:prstGeom>
          <a:noFill/>
          <a:ln w="19050">
            <a:solidFill>
              <a:schemeClr val="tx1"/>
            </a:solidFill>
          </a:ln>
        </p:spPr>
        <p:txBody>
          <a:bodyPr wrap="square" rtlCol="0">
            <a:spAutoFit/>
          </a:bodyPr>
          <a:lstStyle/>
          <a:p>
            <a:pPr>
              <a:buFont typeface="Wingdings" pitchFamily="2" charset="2"/>
              <a:buChar char="§"/>
            </a:pPr>
            <a:r>
              <a:rPr lang="es-ES" dirty="0"/>
              <a:t> </a:t>
            </a:r>
            <a:r>
              <a:rPr lang="es-ES" b="1" dirty="0" err="1"/>
              <a:t>Stratified</a:t>
            </a:r>
            <a:r>
              <a:rPr lang="es-ES" b="1" dirty="0"/>
              <a:t> </a:t>
            </a:r>
            <a:r>
              <a:rPr lang="es-ES" b="1" dirty="0" err="1"/>
              <a:t>nutrition</a:t>
            </a:r>
            <a:r>
              <a:rPr lang="es-ES" dirty="0"/>
              <a:t> </a:t>
            </a:r>
          </a:p>
          <a:p>
            <a:pPr lvl="1">
              <a:buFontTx/>
              <a:buChar char="-"/>
            </a:pPr>
            <a:r>
              <a:rPr lang="es-ES" dirty="0"/>
              <a:t> </a:t>
            </a:r>
            <a:r>
              <a:rPr lang="es-ES" dirty="0">
                <a:solidFill>
                  <a:srgbClr val="202124"/>
                </a:solidFill>
              </a:rPr>
              <a:t>A</a:t>
            </a:r>
            <a:r>
              <a:rPr lang="es-ES" i="0" dirty="0">
                <a:solidFill>
                  <a:srgbClr val="202124"/>
                </a:solidFill>
                <a:effectLst/>
              </a:rPr>
              <a:t> </a:t>
            </a:r>
            <a:r>
              <a:rPr lang="es-ES" i="0" dirty="0" err="1">
                <a:solidFill>
                  <a:srgbClr val="202124"/>
                </a:solidFill>
                <a:effectLst/>
              </a:rPr>
              <a:t>tailored</a:t>
            </a:r>
            <a:r>
              <a:rPr lang="es-ES" i="0" dirty="0">
                <a:solidFill>
                  <a:srgbClr val="202124"/>
                </a:solidFill>
                <a:effectLst/>
              </a:rPr>
              <a:t> </a:t>
            </a:r>
            <a:r>
              <a:rPr lang="es-ES" i="0" dirty="0" err="1">
                <a:solidFill>
                  <a:srgbClr val="202124"/>
                </a:solidFill>
                <a:effectLst/>
              </a:rPr>
              <a:t>nutritional</a:t>
            </a:r>
            <a:r>
              <a:rPr lang="es-ES" i="0" dirty="0">
                <a:solidFill>
                  <a:srgbClr val="202124"/>
                </a:solidFill>
                <a:effectLst/>
              </a:rPr>
              <a:t> </a:t>
            </a:r>
            <a:r>
              <a:rPr lang="es-ES" i="0" dirty="0" err="1">
                <a:solidFill>
                  <a:srgbClr val="202124"/>
                </a:solidFill>
                <a:effectLst/>
              </a:rPr>
              <a:t>approach</a:t>
            </a:r>
            <a:r>
              <a:rPr lang="es-ES" i="0" dirty="0">
                <a:solidFill>
                  <a:srgbClr val="202124"/>
                </a:solidFill>
                <a:effectLst/>
              </a:rPr>
              <a:t> </a:t>
            </a:r>
            <a:r>
              <a:rPr lang="es-ES" i="0" dirty="0" err="1">
                <a:solidFill>
                  <a:srgbClr val="202124"/>
                </a:solidFill>
                <a:effectLst/>
              </a:rPr>
              <a:t>that</a:t>
            </a:r>
            <a:r>
              <a:rPr lang="es-ES" i="0" dirty="0">
                <a:solidFill>
                  <a:srgbClr val="202124"/>
                </a:solidFill>
                <a:effectLst/>
              </a:rPr>
              <a:t> </a:t>
            </a:r>
            <a:r>
              <a:rPr lang="es-ES" i="0" dirty="0" err="1">
                <a:solidFill>
                  <a:srgbClr val="202124"/>
                </a:solidFill>
                <a:effectLst/>
              </a:rPr>
              <a:t>groups</a:t>
            </a:r>
            <a:r>
              <a:rPr lang="es-ES" i="0" dirty="0">
                <a:solidFill>
                  <a:srgbClr val="202124"/>
                </a:solidFill>
                <a:effectLst/>
              </a:rPr>
              <a:t> </a:t>
            </a:r>
            <a:r>
              <a:rPr lang="es-ES" i="0" dirty="0" err="1">
                <a:solidFill>
                  <a:srgbClr val="202124"/>
                </a:solidFill>
                <a:effectLst/>
              </a:rPr>
              <a:t>together</a:t>
            </a:r>
            <a:r>
              <a:rPr lang="es-ES" i="0" dirty="0">
                <a:solidFill>
                  <a:srgbClr val="202124"/>
                </a:solidFill>
                <a:effectLst/>
              </a:rPr>
              <a:t> </a:t>
            </a:r>
            <a:r>
              <a:rPr lang="es-ES" i="0" dirty="0" err="1">
                <a:solidFill>
                  <a:srgbClr val="202124"/>
                </a:solidFill>
                <a:effectLst/>
              </a:rPr>
              <a:t>individuals</a:t>
            </a:r>
            <a:r>
              <a:rPr lang="es-ES" i="0" dirty="0">
                <a:solidFill>
                  <a:srgbClr val="202124"/>
                </a:solidFill>
                <a:effectLst/>
              </a:rPr>
              <a:t> </a:t>
            </a:r>
            <a:r>
              <a:rPr lang="es-ES" i="0" dirty="0" err="1">
                <a:solidFill>
                  <a:srgbClr val="202124"/>
                </a:solidFill>
                <a:effectLst/>
              </a:rPr>
              <a:t>with</a:t>
            </a:r>
            <a:r>
              <a:rPr lang="es-ES" i="0" dirty="0">
                <a:solidFill>
                  <a:srgbClr val="202124"/>
                </a:solidFill>
                <a:effectLst/>
              </a:rPr>
              <a:t> </a:t>
            </a:r>
            <a:r>
              <a:rPr lang="es-ES" i="0" dirty="0" err="1">
                <a:solidFill>
                  <a:srgbClr val="202124"/>
                </a:solidFill>
                <a:effectLst/>
              </a:rPr>
              <a:t>shared</a:t>
            </a:r>
            <a:r>
              <a:rPr lang="es-ES" i="0" dirty="0">
                <a:solidFill>
                  <a:srgbClr val="202124"/>
                </a:solidFill>
                <a:effectLst/>
              </a:rPr>
              <a:t> </a:t>
            </a:r>
            <a:r>
              <a:rPr lang="es-ES" i="0" dirty="0" err="1">
                <a:solidFill>
                  <a:srgbClr val="202124"/>
                </a:solidFill>
                <a:effectLst/>
              </a:rPr>
              <a:t>characteristics</a:t>
            </a:r>
            <a:r>
              <a:rPr lang="es-ES" i="0" dirty="0">
                <a:solidFill>
                  <a:srgbClr val="202124"/>
                </a:solidFill>
                <a:effectLst/>
              </a:rPr>
              <a:t> in </a:t>
            </a:r>
            <a:r>
              <a:rPr lang="es-ES" i="0" dirty="0" err="1">
                <a:solidFill>
                  <a:srgbClr val="202124"/>
                </a:solidFill>
                <a:effectLst/>
              </a:rPr>
              <a:t>order</a:t>
            </a:r>
            <a:r>
              <a:rPr lang="es-ES" i="0" dirty="0">
                <a:solidFill>
                  <a:srgbClr val="202124"/>
                </a:solidFill>
                <a:effectLst/>
              </a:rPr>
              <a:t> </a:t>
            </a:r>
            <a:r>
              <a:rPr lang="es-ES" i="0" dirty="0" err="1">
                <a:solidFill>
                  <a:srgbClr val="202124"/>
                </a:solidFill>
                <a:effectLst/>
              </a:rPr>
              <a:t>to</a:t>
            </a:r>
            <a:r>
              <a:rPr lang="es-ES" i="0" dirty="0">
                <a:solidFill>
                  <a:srgbClr val="202124"/>
                </a:solidFill>
                <a:effectLst/>
              </a:rPr>
              <a:t> </a:t>
            </a:r>
            <a:r>
              <a:rPr lang="es-ES" i="0" dirty="0" err="1">
                <a:solidFill>
                  <a:srgbClr val="202124"/>
                </a:solidFill>
                <a:effectLst/>
              </a:rPr>
              <a:t>create</a:t>
            </a:r>
            <a:r>
              <a:rPr lang="es-ES" i="0" dirty="0">
                <a:solidFill>
                  <a:srgbClr val="202124"/>
                </a:solidFill>
                <a:effectLst/>
              </a:rPr>
              <a:t> </a:t>
            </a:r>
            <a:r>
              <a:rPr lang="es-ES" i="0" dirty="0" err="1">
                <a:solidFill>
                  <a:srgbClr val="202124"/>
                </a:solidFill>
                <a:effectLst/>
              </a:rPr>
              <a:t>advice</a:t>
            </a:r>
            <a:r>
              <a:rPr lang="es-ES" i="0" dirty="0">
                <a:solidFill>
                  <a:srgbClr val="202124"/>
                </a:solidFill>
                <a:effectLst/>
              </a:rPr>
              <a:t> and </a:t>
            </a:r>
            <a:r>
              <a:rPr lang="es-ES" i="0" dirty="0" err="1">
                <a:solidFill>
                  <a:srgbClr val="202124"/>
                </a:solidFill>
                <a:effectLst/>
              </a:rPr>
              <a:t>solutions</a:t>
            </a:r>
            <a:r>
              <a:rPr lang="es-ES" i="0" dirty="0">
                <a:solidFill>
                  <a:srgbClr val="202124"/>
                </a:solidFill>
                <a:effectLst/>
              </a:rPr>
              <a:t> </a:t>
            </a:r>
            <a:r>
              <a:rPr lang="es-ES" i="0" dirty="0" err="1">
                <a:solidFill>
                  <a:srgbClr val="202124"/>
                </a:solidFill>
                <a:effectLst/>
              </a:rPr>
              <a:t>suited</a:t>
            </a:r>
            <a:r>
              <a:rPr lang="es-ES" i="0" dirty="0">
                <a:solidFill>
                  <a:srgbClr val="202124"/>
                </a:solidFill>
                <a:effectLst/>
              </a:rPr>
              <a:t> </a:t>
            </a:r>
            <a:r>
              <a:rPr lang="es-ES" i="0" dirty="0" err="1">
                <a:solidFill>
                  <a:srgbClr val="202124"/>
                </a:solidFill>
                <a:effectLst/>
              </a:rPr>
              <a:t>to</a:t>
            </a:r>
            <a:r>
              <a:rPr lang="es-ES" i="0" dirty="0">
                <a:solidFill>
                  <a:srgbClr val="202124"/>
                </a:solidFill>
                <a:effectLst/>
              </a:rPr>
              <a:t> </a:t>
            </a:r>
            <a:r>
              <a:rPr lang="es-ES" i="0" dirty="0" err="1">
                <a:solidFill>
                  <a:srgbClr val="202124"/>
                </a:solidFill>
                <a:effectLst/>
              </a:rPr>
              <a:t>each</a:t>
            </a:r>
            <a:r>
              <a:rPr lang="es-ES" i="0" dirty="0">
                <a:solidFill>
                  <a:srgbClr val="202124"/>
                </a:solidFill>
                <a:effectLst/>
              </a:rPr>
              <a:t> </a:t>
            </a:r>
            <a:r>
              <a:rPr lang="es-ES" i="0" dirty="0" err="1">
                <a:solidFill>
                  <a:srgbClr val="202124"/>
                </a:solidFill>
                <a:effectLst/>
              </a:rPr>
              <a:t>group</a:t>
            </a:r>
            <a:r>
              <a:rPr lang="es-ES" i="0" dirty="0">
                <a:solidFill>
                  <a:srgbClr val="202124"/>
                </a:solidFill>
                <a:effectLst/>
              </a:rPr>
              <a:t>.</a:t>
            </a:r>
          </a:p>
          <a:p>
            <a:pPr lvl="1">
              <a:buFontTx/>
              <a:buChar char="-"/>
            </a:pPr>
            <a:endParaRPr lang="es-ES" dirty="0"/>
          </a:p>
          <a:p>
            <a:pPr>
              <a:buFont typeface="Wingdings" pitchFamily="2" charset="2"/>
              <a:buChar char="§"/>
            </a:pPr>
            <a:r>
              <a:rPr lang="es-ES" dirty="0"/>
              <a:t> </a:t>
            </a:r>
            <a:r>
              <a:rPr lang="es-ES" b="1" dirty="0" err="1"/>
              <a:t>Personalized</a:t>
            </a:r>
            <a:r>
              <a:rPr lang="es-ES" b="1" dirty="0"/>
              <a:t> </a:t>
            </a:r>
            <a:r>
              <a:rPr lang="es-ES" b="1" dirty="0" err="1"/>
              <a:t>nutrition</a:t>
            </a:r>
            <a:endParaRPr lang="es-ES" b="1" dirty="0"/>
          </a:p>
          <a:p>
            <a:pPr lvl="1">
              <a:buFontTx/>
              <a:buChar char="-"/>
            </a:pPr>
            <a:r>
              <a:rPr lang="es-ES" dirty="0"/>
              <a:t> </a:t>
            </a:r>
            <a:r>
              <a:rPr lang="es-ES" dirty="0" err="1"/>
              <a:t>Every</a:t>
            </a:r>
            <a:r>
              <a:rPr lang="es-ES" dirty="0"/>
              <a:t> </a:t>
            </a:r>
            <a:r>
              <a:rPr lang="es-ES" dirty="0" err="1"/>
              <a:t>person</a:t>
            </a:r>
            <a:r>
              <a:rPr lang="es-ES" dirty="0"/>
              <a:t> </a:t>
            </a:r>
            <a:r>
              <a:rPr lang="es-ES" dirty="0" err="1"/>
              <a:t>responds</a:t>
            </a:r>
            <a:r>
              <a:rPr lang="es-ES" dirty="0"/>
              <a:t> </a:t>
            </a:r>
            <a:r>
              <a:rPr lang="es-ES" dirty="0" err="1"/>
              <a:t>differently</a:t>
            </a:r>
            <a:r>
              <a:rPr lang="es-ES" dirty="0"/>
              <a:t> </a:t>
            </a:r>
            <a:r>
              <a:rPr lang="es-ES" dirty="0" err="1"/>
              <a:t>to</a:t>
            </a:r>
            <a:r>
              <a:rPr lang="es-ES" dirty="0"/>
              <a:t> he </a:t>
            </a:r>
            <a:r>
              <a:rPr lang="es-ES" dirty="0" err="1"/>
              <a:t>same</a:t>
            </a:r>
            <a:r>
              <a:rPr lang="es-ES" dirty="0"/>
              <a:t> </a:t>
            </a:r>
            <a:r>
              <a:rPr lang="es-ES" dirty="0" err="1"/>
              <a:t>food</a:t>
            </a:r>
            <a:r>
              <a:rPr lang="es-ES" dirty="0"/>
              <a:t>.</a:t>
            </a:r>
          </a:p>
          <a:p>
            <a:pPr lvl="1"/>
            <a:endParaRPr lang="es-ES" dirty="0"/>
          </a:p>
          <a:p>
            <a:pPr>
              <a:buFont typeface="Wingdings" pitchFamily="2" charset="2"/>
              <a:buChar char="§"/>
            </a:pPr>
            <a:r>
              <a:rPr lang="es-ES" dirty="0"/>
              <a:t> </a:t>
            </a:r>
            <a:r>
              <a:rPr lang="es-ES" b="1" dirty="0" err="1"/>
              <a:t>Precision</a:t>
            </a:r>
            <a:r>
              <a:rPr lang="es-ES" b="1" dirty="0"/>
              <a:t> </a:t>
            </a:r>
            <a:r>
              <a:rPr lang="es-ES" b="1" dirty="0" err="1"/>
              <a:t>nutrition</a:t>
            </a:r>
            <a:r>
              <a:rPr lang="es-ES" b="1" dirty="0"/>
              <a:t> </a:t>
            </a:r>
          </a:p>
          <a:p>
            <a:pPr lvl="1"/>
            <a:r>
              <a:rPr lang="es-ES" b="1" dirty="0"/>
              <a:t>- </a:t>
            </a:r>
            <a:r>
              <a:rPr lang="es-ES" dirty="0"/>
              <a:t>More </a:t>
            </a:r>
            <a:r>
              <a:rPr lang="es-ES" dirty="0" err="1"/>
              <a:t>targeted</a:t>
            </a:r>
            <a:r>
              <a:rPr lang="es-ES" dirty="0"/>
              <a:t> </a:t>
            </a:r>
            <a:r>
              <a:rPr lang="es-ES" dirty="0" err="1"/>
              <a:t>effective</a:t>
            </a:r>
            <a:r>
              <a:rPr lang="es-ES" dirty="0"/>
              <a:t> </a:t>
            </a:r>
            <a:r>
              <a:rPr lang="es-ES" dirty="0" err="1"/>
              <a:t>diet</a:t>
            </a:r>
            <a:r>
              <a:rPr lang="es-ES" dirty="0"/>
              <a:t> </a:t>
            </a:r>
            <a:r>
              <a:rPr lang="es-ES" dirty="0" err="1"/>
              <a:t>based</a:t>
            </a:r>
            <a:r>
              <a:rPr lang="es-ES" dirty="0"/>
              <a:t> </a:t>
            </a:r>
            <a:r>
              <a:rPr lang="es-ES" dirty="0" err="1"/>
              <a:t>on</a:t>
            </a:r>
            <a:r>
              <a:rPr lang="es-ES" dirty="0"/>
              <a:t> </a:t>
            </a:r>
            <a:r>
              <a:rPr lang="es-ES" dirty="0" err="1"/>
              <a:t>individual’s</a:t>
            </a:r>
            <a:r>
              <a:rPr lang="es-ES" dirty="0"/>
              <a:t> personal </a:t>
            </a:r>
            <a:r>
              <a:rPr lang="es-ES" dirty="0" err="1"/>
              <a:t>characteristics</a:t>
            </a:r>
            <a:r>
              <a:rPr lang="es-ES" dirty="0"/>
              <a:t> and </a:t>
            </a:r>
            <a:r>
              <a:rPr lang="es-ES" dirty="0" err="1"/>
              <a:t>scientific</a:t>
            </a:r>
            <a:r>
              <a:rPr lang="es-ES" dirty="0"/>
              <a:t> </a:t>
            </a:r>
            <a:r>
              <a:rPr lang="es-ES" dirty="0" err="1"/>
              <a:t>evidences</a:t>
            </a:r>
            <a:r>
              <a:rPr lang="es-ES" dirty="0"/>
              <a:t>. More </a:t>
            </a:r>
            <a:r>
              <a:rPr lang="es-ES" dirty="0" err="1"/>
              <a:t>ambitiuos</a:t>
            </a:r>
            <a:r>
              <a:rPr lang="es-ES" dirty="0"/>
              <a:t>. </a:t>
            </a:r>
            <a:endParaRPr lang="es-ES" b="1" dirty="0"/>
          </a:p>
          <a:p>
            <a:r>
              <a:rPr lang="es-E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a:solidFill>
            <a:schemeClr val="accent3">
              <a:lumMod val="40000"/>
              <a:lumOff val="60000"/>
            </a:schemeClr>
          </a:solidFill>
        </p:spPr>
        <p:txBody>
          <a:bodyPr>
            <a:normAutofit/>
          </a:bodyPr>
          <a:lstStyle/>
          <a:p>
            <a:r>
              <a:rPr lang="es-ES" b="1">
                <a:solidFill>
                  <a:srgbClr val="00B050"/>
                </a:solidFill>
              </a:rPr>
              <a:t>PERSONALIZED NUTRITION</a:t>
            </a:r>
          </a:p>
        </p:txBody>
      </p:sp>
      <p:sp>
        <p:nvSpPr>
          <p:cNvPr id="4" name="3 CuadroTexto"/>
          <p:cNvSpPr txBox="1"/>
          <p:nvPr/>
        </p:nvSpPr>
        <p:spPr>
          <a:xfrm>
            <a:off x="477888" y="1614279"/>
            <a:ext cx="8208912" cy="1384995"/>
          </a:xfrm>
          <a:prstGeom prst="rect">
            <a:avLst/>
          </a:prstGeom>
          <a:solidFill>
            <a:schemeClr val="bg1">
              <a:lumMod val="85000"/>
            </a:schemeClr>
          </a:solidFill>
        </p:spPr>
        <p:txBody>
          <a:bodyPr wrap="square" rtlCol="0">
            <a:spAutoFit/>
          </a:bodyPr>
          <a:lstStyle/>
          <a:p>
            <a:r>
              <a:rPr lang="es-ES" sz="2800" b="1"/>
              <a:t>DIETARY TREATMENT OF PEOPLE WITH SPECIFIC DISEASES AND THOSE THAT THEY NEED SPECIAL NUTRITIONAL ATTENTION</a:t>
            </a:r>
          </a:p>
        </p:txBody>
      </p:sp>
      <p:sp>
        <p:nvSpPr>
          <p:cNvPr id="6" name="5 CuadroTexto"/>
          <p:cNvSpPr txBox="1"/>
          <p:nvPr/>
        </p:nvSpPr>
        <p:spPr>
          <a:xfrm>
            <a:off x="539552" y="5427221"/>
            <a:ext cx="8147248" cy="954107"/>
          </a:xfrm>
          <a:prstGeom prst="rect">
            <a:avLst/>
          </a:prstGeom>
          <a:solidFill>
            <a:schemeClr val="bg1">
              <a:lumMod val="85000"/>
            </a:schemeClr>
          </a:solidFill>
        </p:spPr>
        <p:txBody>
          <a:bodyPr wrap="square" rtlCol="0">
            <a:spAutoFit/>
          </a:bodyPr>
          <a:lstStyle/>
          <a:p>
            <a:r>
              <a:rPr lang="es-ES" sz="2800" b="1"/>
              <a:t>DEVELOPMENT OF EFFECTIVE PERSONALIZED </a:t>
            </a:r>
          </a:p>
          <a:p>
            <a:r>
              <a:rPr lang="es-ES" sz="2800" b="1"/>
              <a:t>INTERVENTIONS TO IMPROVE PUBLIC HEALTH</a:t>
            </a:r>
          </a:p>
        </p:txBody>
      </p:sp>
      <p:sp>
        <p:nvSpPr>
          <p:cNvPr id="7" name="6 CuadroTexto"/>
          <p:cNvSpPr txBox="1"/>
          <p:nvPr/>
        </p:nvSpPr>
        <p:spPr>
          <a:xfrm>
            <a:off x="1331640" y="2996952"/>
            <a:ext cx="6242927" cy="2246769"/>
          </a:xfrm>
          <a:prstGeom prst="rect">
            <a:avLst/>
          </a:prstGeom>
          <a:noFill/>
        </p:spPr>
        <p:txBody>
          <a:bodyPr wrap="none" rtlCol="0">
            <a:spAutoFit/>
          </a:bodyPr>
          <a:lstStyle/>
          <a:p>
            <a:pPr>
              <a:buFont typeface="Arial" pitchFamily="34" charset="0"/>
              <a:buChar char="•"/>
            </a:pPr>
            <a:r>
              <a:rPr lang="en-US" sz="2800" dirty="0"/>
              <a:t> Inborn errors of metabolism</a:t>
            </a:r>
          </a:p>
          <a:p>
            <a:pPr>
              <a:buFont typeface="Arial" pitchFamily="34" charset="0"/>
              <a:buChar char="•"/>
            </a:pPr>
            <a:r>
              <a:rPr lang="en-US" sz="2800" dirty="0"/>
              <a:t> Food allergies and intolerances</a:t>
            </a:r>
          </a:p>
          <a:p>
            <a:pPr>
              <a:buFont typeface="Arial" pitchFamily="34" charset="0"/>
              <a:buChar char="•"/>
            </a:pPr>
            <a:r>
              <a:rPr lang="en-US" sz="2800" dirty="0"/>
              <a:t> Metabolic diseases </a:t>
            </a:r>
          </a:p>
          <a:p>
            <a:pPr>
              <a:buFont typeface="Arial" pitchFamily="34" charset="0"/>
              <a:buChar char="•"/>
            </a:pPr>
            <a:r>
              <a:rPr lang="en-US" sz="2800" dirty="0"/>
              <a:t> Life Stages: Age, Pregnancy, Lactation, …</a:t>
            </a:r>
          </a:p>
          <a:p>
            <a:pPr>
              <a:buFont typeface="Arial" pitchFamily="34" charset="0"/>
              <a:buChar char="•"/>
            </a:pPr>
            <a:r>
              <a:rPr lang="en-US" sz="2800" dirty="0"/>
              <a:t> Ethnic, cultural and religious factors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a:solidFill>
            <a:schemeClr val="accent3">
              <a:lumMod val="40000"/>
              <a:lumOff val="60000"/>
            </a:schemeClr>
          </a:solidFill>
        </p:spPr>
        <p:txBody>
          <a:bodyPr>
            <a:normAutofit/>
          </a:bodyPr>
          <a:lstStyle/>
          <a:p>
            <a:r>
              <a:rPr lang="en-US" sz="3200" b="1">
                <a:solidFill>
                  <a:schemeClr val="accent3">
                    <a:lumMod val="50000"/>
                  </a:schemeClr>
                </a:solidFill>
              </a:rPr>
              <a:t>NUTRIGENETICS – PERSONALIZED NUTRITION IN OBESITY AND CARDIOVASCULAR DISEASES</a:t>
            </a:r>
            <a:endParaRPr lang="es-ES" sz="3200">
              <a:solidFill>
                <a:schemeClr val="accent3">
                  <a:lumMod val="50000"/>
                </a:schemeClr>
              </a:solidFill>
            </a:endParaRPr>
          </a:p>
        </p:txBody>
      </p:sp>
      <p:pic>
        <p:nvPicPr>
          <p:cNvPr id="15362" name="Picture 2" descr="Resultat d'imatges per a &quot;Personalized diet&quot;"/>
          <p:cNvPicPr>
            <a:picLocks noChangeAspect="1" noChangeArrowheads="1"/>
          </p:cNvPicPr>
          <p:nvPr/>
        </p:nvPicPr>
        <p:blipFill>
          <a:blip r:embed="rId2" cstate="print"/>
          <a:srcRect/>
          <a:stretch>
            <a:fillRect/>
          </a:stretch>
        </p:blipFill>
        <p:spPr bwMode="auto">
          <a:xfrm>
            <a:off x="971600" y="1402104"/>
            <a:ext cx="7130574" cy="5267256"/>
          </a:xfrm>
          <a:prstGeom prst="rect">
            <a:avLst/>
          </a:prstGeom>
          <a:noFill/>
        </p:spPr>
      </p:pic>
      <p:sp>
        <p:nvSpPr>
          <p:cNvPr id="5" name="4 Rectángulo"/>
          <p:cNvSpPr/>
          <p:nvPr/>
        </p:nvSpPr>
        <p:spPr>
          <a:xfrm>
            <a:off x="1907704" y="6516052"/>
            <a:ext cx="7200800" cy="307777"/>
          </a:xfrm>
          <a:prstGeom prst="rect">
            <a:avLst/>
          </a:prstGeom>
        </p:spPr>
        <p:txBody>
          <a:bodyPr wrap="square">
            <a:spAutoFit/>
          </a:bodyPr>
          <a:lstStyle/>
          <a:p>
            <a:pPr algn="r"/>
            <a:r>
              <a:rPr lang="es-ES" sz="1400" i="1">
                <a:hlinkClick r:id="rId3"/>
              </a:rPr>
              <a:t>International Journal of </a:t>
            </a:r>
            <a:r>
              <a:rPr lang="es-ES" sz="1400" i="1" err="1">
                <a:hlinkClick r:id="rId3"/>
              </a:rPr>
              <a:t>Obesity</a:t>
            </a:r>
            <a:r>
              <a:rPr lang="es-ES" sz="1400" i="1">
                <a:hlinkClick r:id="rId3"/>
              </a:rPr>
              <a:t> </a:t>
            </a:r>
            <a:r>
              <a:rPr lang="es-ES" sz="1400" i="1" err="1">
                <a:hlinkClick r:id="rId3"/>
              </a:rPr>
              <a:t>Supplements</a:t>
            </a:r>
            <a:r>
              <a:rPr lang="es-ES" sz="1400"/>
              <a:t> 2020;</a:t>
            </a:r>
            <a:r>
              <a:rPr lang="es-ES" sz="1400" b="1"/>
              <a:t>10:</a:t>
            </a:r>
            <a:r>
              <a:rPr lang="es-ES" sz="1400"/>
              <a:t>1–13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16632"/>
            <a:ext cx="8229600" cy="1714202"/>
          </a:xfrm>
          <a:solidFill>
            <a:schemeClr val="accent3">
              <a:lumMod val="40000"/>
              <a:lumOff val="60000"/>
            </a:schemeClr>
          </a:solidFill>
        </p:spPr>
        <p:txBody>
          <a:bodyPr>
            <a:normAutofit fontScale="90000"/>
          </a:bodyPr>
          <a:lstStyle/>
          <a:p>
            <a:r>
              <a:rPr lang="en-US" b="1">
                <a:solidFill>
                  <a:srgbClr val="00B050"/>
                </a:solidFill>
                <a:latin typeface="+mn-lt"/>
              </a:rPr>
              <a:t>Personalized Recommendations based on Medical Record, Preferences and Genetic Data  </a:t>
            </a:r>
          </a:p>
        </p:txBody>
      </p:sp>
      <p:sp>
        <p:nvSpPr>
          <p:cNvPr id="5" name="4 Marcador de contenido"/>
          <p:cNvSpPr>
            <a:spLocks noGrp="1"/>
          </p:cNvSpPr>
          <p:nvPr>
            <p:ph sz="half" idx="1"/>
          </p:nvPr>
        </p:nvSpPr>
        <p:spPr>
          <a:xfrm>
            <a:off x="457200" y="2132856"/>
            <a:ext cx="4038600" cy="4525963"/>
          </a:xfrm>
        </p:spPr>
        <p:txBody>
          <a:bodyPr>
            <a:normAutofit/>
          </a:bodyPr>
          <a:lstStyle/>
          <a:p>
            <a:pPr>
              <a:buClr>
                <a:srgbClr val="FF0000"/>
              </a:buClr>
              <a:buSzPct val="120000"/>
            </a:pPr>
            <a:r>
              <a:rPr lang="en-US"/>
              <a:t>SLC30A8: Carriers of Allel A in the rs 1158471SLC308</a:t>
            </a:r>
          </a:p>
          <a:p>
            <a:pPr>
              <a:buClr>
                <a:srgbClr val="FF0000"/>
              </a:buClr>
              <a:buSzPct val="120000"/>
            </a:pPr>
            <a:r>
              <a:rPr lang="en-US"/>
              <a:t>TCF7L2: Carriers of Allel in the rs TCF7L2 -rs7903146</a:t>
            </a:r>
          </a:p>
          <a:p>
            <a:pPr>
              <a:buClr>
                <a:srgbClr val="FF0000"/>
              </a:buClr>
              <a:buSzPct val="120000"/>
            </a:pPr>
            <a:r>
              <a:rPr lang="en-US"/>
              <a:t>MTHFR: Carriers of the Genotype TT in the MTHRC677T</a:t>
            </a:r>
          </a:p>
        </p:txBody>
      </p:sp>
      <p:sp>
        <p:nvSpPr>
          <p:cNvPr id="6" name="5 Marcador de contenido"/>
          <p:cNvSpPr>
            <a:spLocks noGrp="1"/>
          </p:cNvSpPr>
          <p:nvPr>
            <p:ph sz="half" idx="2"/>
          </p:nvPr>
        </p:nvSpPr>
        <p:spPr>
          <a:xfrm>
            <a:off x="4427984" y="2143397"/>
            <a:ext cx="4258816" cy="4525963"/>
          </a:xfrm>
        </p:spPr>
        <p:txBody>
          <a:bodyPr>
            <a:normAutofit/>
          </a:bodyPr>
          <a:lstStyle/>
          <a:p>
            <a:pPr>
              <a:buClr>
                <a:srgbClr val="00B050"/>
              </a:buClr>
              <a:buSzPct val="120000"/>
            </a:pPr>
            <a:r>
              <a:rPr lang="en-US" b="1" dirty="0"/>
              <a:t>Supplements of Zn </a:t>
            </a:r>
            <a:r>
              <a:rPr lang="en-US" dirty="0"/>
              <a:t>to maintain glucose homeostasis (8 mg/d)</a:t>
            </a:r>
          </a:p>
          <a:p>
            <a:pPr>
              <a:buClr>
                <a:schemeClr val="accent3">
                  <a:lumMod val="75000"/>
                </a:schemeClr>
              </a:buClr>
              <a:buSzPct val="120000"/>
            </a:pPr>
            <a:r>
              <a:rPr lang="en-US" b="1" dirty="0"/>
              <a:t>Mediterranean diet </a:t>
            </a:r>
            <a:r>
              <a:rPr lang="en-US" dirty="0"/>
              <a:t>reduces</a:t>
            </a:r>
            <a:r>
              <a:rPr lang="en-US" b="1" dirty="0"/>
              <a:t> </a:t>
            </a:r>
            <a:r>
              <a:rPr lang="en-US" dirty="0"/>
              <a:t>stroke risk.</a:t>
            </a:r>
          </a:p>
          <a:p>
            <a:pPr>
              <a:buClr>
                <a:schemeClr val="accent3">
                  <a:lumMod val="75000"/>
                </a:schemeClr>
              </a:buClr>
              <a:buSzPct val="120000"/>
            </a:pPr>
            <a:endParaRPr lang="en-US" dirty="0"/>
          </a:p>
          <a:p>
            <a:pPr>
              <a:buClr>
                <a:schemeClr val="accent3">
                  <a:lumMod val="75000"/>
                </a:schemeClr>
              </a:buClr>
              <a:buSzPct val="120000"/>
            </a:pPr>
            <a:r>
              <a:rPr lang="en-US" b="1" dirty="0"/>
              <a:t>Vitamin B2 (riboflavin) supplements </a:t>
            </a:r>
            <a:r>
              <a:rPr lang="en-US" dirty="0"/>
              <a:t>reduce risk of Hypertension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6646"/>
            <a:ext cx="5122912" cy="1282154"/>
          </a:xfrm>
          <a:solidFill>
            <a:schemeClr val="accent3">
              <a:lumMod val="40000"/>
              <a:lumOff val="60000"/>
            </a:schemeClr>
          </a:solidFill>
        </p:spPr>
        <p:txBody>
          <a:bodyPr>
            <a:normAutofit/>
          </a:bodyPr>
          <a:lstStyle/>
          <a:p>
            <a:r>
              <a:rPr lang="es-ES" sz="2400" b="1">
                <a:solidFill>
                  <a:srgbClr val="00B050"/>
                </a:solidFill>
              </a:rPr>
              <a:t>RANDOMIZED CLINICAL TRIAL TO STUDY THE EFFICACY OF PERSONALIZED NUTRITION</a:t>
            </a:r>
          </a:p>
        </p:txBody>
      </p:sp>
      <p:sp>
        <p:nvSpPr>
          <p:cNvPr id="3" name="2 Marcador de contenido"/>
          <p:cNvSpPr>
            <a:spLocks noGrp="1"/>
          </p:cNvSpPr>
          <p:nvPr>
            <p:ph sz="half" idx="1"/>
          </p:nvPr>
        </p:nvSpPr>
        <p:spPr>
          <a:xfrm>
            <a:off x="457200" y="1844824"/>
            <a:ext cx="8147248" cy="4680520"/>
          </a:xfrm>
        </p:spPr>
        <p:txBody>
          <a:bodyPr>
            <a:normAutofit lnSpcReduction="10000"/>
          </a:bodyPr>
          <a:lstStyle/>
          <a:p>
            <a:r>
              <a:rPr lang="en-US" sz="3200" dirty="0"/>
              <a:t>1607 participants from 7 European countries.</a:t>
            </a:r>
          </a:p>
          <a:p>
            <a:r>
              <a:rPr lang="en-US" sz="3200" dirty="0"/>
              <a:t>Random distribution into 4 groups (0,1,2 and 3) – L0 (control), L1 (Dietary Data-DD), L2 (DD + Phenotypic Data-DF) and L3 (DD + DF + Genotypic Data). </a:t>
            </a:r>
          </a:p>
          <a:p>
            <a:r>
              <a:rPr lang="en-US" sz="3200" dirty="0"/>
              <a:t>Internet intervention. Follow-up 6 months.</a:t>
            </a:r>
          </a:p>
          <a:p>
            <a:r>
              <a:rPr lang="en-US" sz="3200" b="1" dirty="0"/>
              <a:t>Conclusion: Personalized nutrition is more effective than the conventional intervention “one-size-fits-all”</a:t>
            </a:r>
          </a:p>
          <a:p>
            <a:endParaRPr lang="es-ES" dirty="0"/>
          </a:p>
          <a:p>
            <a:endParaRPr lang="es-ES" dirty="0"/>
          </a:p>
          <a:p>
            <a:pPr>
              <a:buNone/>
            </a:pPr>
            <a:endParaRPr lang="es-ES" dirty="0"/>
          </a:p>
          <a:p>
            <a:endParaRPr lang="es-ES" dirty="0"/>
          </a:p>
        </p:txBody>
      </p:sp>
      <p:sp>
        <p:nvSpPr>
          <p:cNvPr id="86018" name="AutoShape 2" descr="Resultat d'imatges per a &quot;Food4Me Study&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6020" name="AutoShape 4" descr="Resultat d'imatges per a &quot;Food4Me Study&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6022" name="AutoShape 6" descr="Resultat d'imatges per a &quot;Food4Me Study&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6023" name="Picture 7" descr="\\CSCFSVPM01.csc.es\Data$\RESTRUCH\Pictures\NUTRICION\Food4me-project.png"/>
          <p:cNvPicPr>
            <a:picLocks noChangeAspect="1" noChangeArrowheads="1"/>
          </p:cNvPicPr>
          <p:nvPr/>
        </p:nvPicPr>
        <p:blipFill>
          <a:blip r:embed="rId2" cstate="print"/>
          <a:srcRect/>
          <a:stretch>
            <a:fillRect/>
          </a:stretch>
        </p:blipFill>
        <p:spPr bwMode="auto">
          <a:xfrm>
            <a:off x="6084168" y="374806"/>
            <a:ext cx="2448272" cy="12539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1: A pipeline for personalized nutrition and health"/>
          <p:cNvPicPr>
            <a:picLocks noChangeAspect="1" noChangeArrowheads="1"/>
          </p:cNvPicPr>
          <p:nvPr/>
        </p:nvPicPr>
        <p:blipFill>
          <a:blip r:embed="rId2" cstate="print"/>
          <a:srcRect/>
          <a:stretch>
            <a:fillRect/>
          </a:stretch>
        </p:blipFill>
        <p:spPr bwMode="auto">
          <a:xfrm>
            <a:off x="-1" y="1732764"/>
            <a:ext cx="9144001" cy="4144507"/>
          </a:xfrm>
          <a:prstGeom prst="rect">
            <a:avLst/>
          </a:prstGeom>
          <a:noFill/>
        </p:spPr>
      </p:pic>
      <p:sp>
        <p:nvSpPr>
          <p:cNvPr id="3" name="2 Rectángulo"/>
          <p:cNvSpPr/>
          <p:nvPr/>
        </p:nvSpPr>
        <p:spPr>
          <a:xfrm>
            <a:off x="323528" y="404664"/>
            <a:ext cx="8568952" cy="523220"/>
          </a:xfrm>
          <a:prstGeom prst="rect">
            <a:avLst/>
          </a:prstGeom>
          <a:solidFill>
            <a:schemeClr val="accent3">
              <a:lumMod val="40000"/>
              <a:lumOff val="60000"/>
            </a:schemeClr>
          </a:solidFill>
        </p:spPr>
        <p:txBody>
          <a:bodyPr wrap="square">
            <a:spAutoFit/>
          </a:bodyPr>
          <a:lstStyle/>
          <a:p>
            <a:pPr algn="ctr"/>
            <a:r>
              <a:rPr lang="en-US" sz="2800" b="1">
                <a:solidFill>
                  <a:schemeClr val="accent3">
                    <a:lumMod val="50000"/>
                  </a:schemeClr>
                </a:solidFill>
              </a:rPr>
              <a:t>CHALLENGES IN PERSONALIZED NUTRITION AND HEALTH</a:t>
            </a:r>
          </a:p>
        </p:txBody>
      </p:sp>
      <p:sp>
        <p:nvSpPr>
          <p:cNvPr id="4" name="3 Rectángulo"/>
          <p:cNvSpPr/>
          <p:nvPr/>
        </p:nvSpPr>
        <p:spPr>
          <a:xfrm>
            <a:off x="5724128" y="6165304"/>
            <a:ext cx="3207738" cy="369332"/>
          </a:xfrm>
          <a:prstGeom prst="rect">
            <a:avLst/>
          </a:prstGeom>
        </p:spPr>
        <p:txBody>
          <a:bodyPr wrap="none">
            <a:spAutoFit/>
          </a:bodyPr>
          <a:lstStyle/>
          <a:p>
            <a:r>
              <a:rPr lang="es-ES" b="1" err="1"/>
              <a:t>Verma</a:t>
            </a:r>
            <a:r>
              <a:rPr lang="es-ES" b="1"/>
              <a:t> M et al. Front </a:t>
            </a:r>
            <a:r>
              <a:rPr lang="es-ES" b="1" err="1"/>
              <a:t>Nutr</a:t>
            </a:r>
            <a:r>
              <a:rPr lang="es-ES" b="1"/>
              <a:t>. 2018</a:t>
            </a:r>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1349</Words>
  <Application>Microsoft Macintosh PowerPoint</Application>
  <PresentationFormat>Presentación en pantalla (4:3)</PresentationFormat>
  <Paragraphs>149</Paragraphs>
  <Slides>29</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29</vt:i4>
      </vt:variant>
    </vt:vector>
  </HeadingPairs>
  <TitlesOfParts>
    <vt:vector size="40" baseType="lpstr">
      <vt:lpstr>Arial</vt:lpstr>
      <vt:lpstr>Arial Black</vt:lpstr>
      <vt:lpstr>Calibri</vt:lpstr>
      <vt:lpstr>Calibri Light</vt:lpstr>
      <vt:lpstr>DIN Alternate Bold</vt:lpstr>
      <vt:lpstr>Futura</vt:lpstr>
      <vt:lpstr>Gill Sans</vt:lpstr>
      <vt:lpstr>Gill Sans SemiBold</vt:lpstr>
      <vt:lpstr>Times New Roman</vt:lpstr>
      <vt:lpstr>Wingdings</vt:lpstr>
      <vt:lpstr>Tema de Office</vt:lpstr>
      <vt:lpstr>Presentación de PowerPoint</vt:lpstr>
      <vt:lpstr>CHANGING OUR DIET  WE CAN IMPROVE OUR HEALTH </vt:lpstr>
      <vt:lpstr>Presentación de PowerPoint</vt:lpstr>
      <vt:lpstr>Presentación de PowerPoint</vt:lpstr>
      <vt:lpstr>PERSONALIZED NUTRITION</vt:lpstr>
      <vt:lpstr>NUTRIGENETICS – PERSONALIZED NUTRITION IN OBESITY AND CARDIOVASCULAR DISEASES</vt:lpstr>
      <vt:lpstr>Personalized Recommendations based on Medical Record, Preferences and Genetic Data  </vt:lpstr>
      <vt:lpstr>RANDOMIZED CLINICAL TRIAL TO STUDY THE EFFICACY OF PERSONALIZED NUTRITION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GLOBAL SYNDEMIC OF OBESITY, UNDERNUTRITION AND CLIMATE CHANGE</vt:lpstr>
      <vt:lpstr>THE PRODUCTION OF RED MEAT HAS A NEGATIVE IMPACT ON THE ENVIRONMENT</vt:lpstr>
      <vt:lpstr>PLANT- BASED AND PLANT-FORWARD DIETS</vt:lpstr>
      <vt:lpstr>DIETARY PATTERNS IN 2016 &amp; REF. DIET INTAKES </vt:lpstr>
      <vt:lpstr>CONCLUSIONS</vt:lpstr>
      <vt:lpstr>Presentación de PowerPoint</vt:lpstr>
    </vt:vector>
  </TitlesOfParts>
  <Company>Consorci Sanitari Clínic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ESTRUCH, RAMON (ICMiD)</cp:lastModifiedBy>
  <cp:revision>83</cp:revision>
  <dcterms:created xsi:type="dcterms:W3CDTF">2021-02-19T09:50:45Z</dcterms:created>
  <dcterms:modified xsi:type="dcterms:W3CDTF">2022-10-11T22:58:07Z</dcterms:modified>
</cp:coreProperties>
</file>